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4083" r:id="rId2"/>
    <p:sldMasterId id="2147484163" r:id="rId3"/>
    <p:sldMasterId id="2147484189" r:id="rId4"/>
    <p:sldMasterId id="2147484215" r:id="rId5"/>
    <p:sldMasterId id="2147484229" r:id="rId6"/>
    <p:sldMasterId id="2147484241" r:id="rId7"/>
    <p:sldMasterId id="2147484253" r:id="rId8"/>
  </p:sldMasterIdLst>
  <p:notesMasterIdLst>
    <p:notesMasterId r:id="rId136"/>
  </p:notesMasterIdLst>
  <p:sldIdLst>
    <p:sldId id="379" r:id="rId9"/>
    <p:sldId id="744" r:id="rId10"/>
    <p:sldId id="560" r:id="rId11"/>
    <p:sldId id="745" r:id="rId12"/>
    <p:sldId id="511" r:id="rId13"/>
    <p:sldId id="591" r:id="rId14"/>
    <p:sldId id="590" r:id="rId15"/>
    <p:sldId id="672" r:id="rId16"/>
    <p:sldId id="689" r:id="rId17"/>
    <p:sldId id="690" r:id="rId18"/>
    <p:sldId id="692" r:id="rId19"/>
    <p:sldId id="691" r:id="rId20"/>
    <p:sldId id="693" r:id="rId21"/>
    <p:sldId id="695" r:id="rId22"/>
    <p:sldId id="761" r:id="rId23"/>
    <p:sldId id="764" r:id="rId24"/>
    <p:sldId id="763" r:id="rId25"/>
    <p:sldId id="762" r:id="rId26"/>
    <p:sldId id="694" r:id="rId27"/>
    <p:sldId id="696" r:id="rId28"/>
    <p:sldId id="697" r:id="rId29"/>
    <p:sldId id="767" r:id="rId30"/>
    <p:sldId id="770" r:id="rId31"/>
    <p:sldId id="768" r:id="rId32"/>
    <p:sldId id="741" r:id="rId33"/>
    <p:sldId id="786" r:id="rId34"/>
    <p:sldId id="789" r:id="rId35"/>
    <p:sldId id="790" r:id="rId36"/>
    <p:sldId id="787" r:id="rId37"/>
    <p:sldId id="788" r:id="rId38"/>
    <p:sldId id="673" r:id="rId39"/>
    <p:sldId id="674" r:id="rId40"/>
    <p:sldId id="675" r:id="rId41"/>
    <p:sldId id="676" r:id="rId42"/>
    <p:sldId id="757" r:id="rId43"/>
    <p:sldId id="759" r:id="rId44"/>
    <p:sldId id="760" r:id="rId45"/>
    <p:sldId id="758" r:id="rId46"/>
    <p:sldId id="746" r:id="rId47"/>
    <p:sldId id="747" r:id="rId48"/>
    <p:sldId id="748" r:id="rId49"/>
    <p:sldId id="750" r:id="rId50"/>
    <p:sldId id="749" r:id="rId51"/>
    <p:sldId id="751" r:id="rId52"/>
    <p:sldId id="753" r:id="rId53"/>
    <p:sldId id="754" r:id="rId54"/>
    <p:sldId id="756" r:id="rId55"/>
    <p:sldId id="755" r:id="rId56"/>
    <p:sldId id="771" r:id="rId57"/>
    <p:sldId id="783" r:id="rId58"/>
    <p:sldId id="784" r:id="rId59"/>
    <p:sldId id="785" r:id="rId60"/>
    <p:sldId id="774" r:id="rId61"/>
    <p:sldId id="773" r:id="rId62"/>
    <p:sldId id="776" r:id="rId63"/>
    <p:sldId id="772" r:id="rId64"/>
    <p:sldId id="682" r:id="rId65"/>
    <p:sldId id="683" r:id="rId66"/>
    <p:sldId id="684" r:id="rId67"/>
    <p:sldId id="685" r:id="rId68"/>
    <p:sldId id="686" r:id="rId69"/>
    <p:sldId id="727" r:id="rId70"/>
    <p:sldId id="729" r:id="rId71"/>
    <p:sldId id="730" r:id="rId72"/>
    <p:sldId id="731" r:id="rId73"/>
    <p:sldId id="704" r:id="rId74"/>
    <p:sldId id="705" r:id="rId75"/>
    <p:sldId id="706" r:id="rId76"/>
    <p:sldId id="707" r:id="rId77"/>
    <p:sldId id="708" r:id="rId78"/>
    <p:sldId id="732" r:id="rId79"/>
    <p:sldId id="613" r:id="rId80"/>
    <p:sldId id="614" r:id="rId81"/>
    <p:sldId id="733" r:id="rId82"/>
    <p:sldId id="698" r:id="rId83"/>
    <p:sldId id="699" r:id="rId84"/>
    <p:sldId id="778" r:id="rId85"/>
    <p:sldId id="777" r:id="rId86"/>
    <p:sldId id="779" r:id="rId87"/>
    <p:sldId id="619" r:id="rId88"/>
    <p:sldId id="620" r:id="rId89"/>
    <p:sldId id="621" r:id="rId90"/>
    <p:sldId id="622" r:id="rId91"/>
    <p:sldId id="623" r:id="rId92"/>
    <p:sldId id="765" r:id="rId93"/>
    <p:sldId id="766" r:id="rId94"/>
    <p:sldId id="781" r:id="rId95"/>
    <p:sldId id="736" r:id="rId96"/>
    <p:sldId id="624" r:id="rId97"/>
    <p:sldId id="625" r:id="rId98"/>
    <p:sldId id="737" r:id="rId99"/>
    <p:sldId id="626" r:id="rId100"/>
    <p:sldId id="627" r:id="rId101"/>
    <p:sldId id="628" r:id="rId102"/>
    <p:sldId id="738" r:id="rId103"/>
    <p:sldId id="629" r:id="rId104"/>
    <p:sldId id="630" r:id="rId105"/>
    <p:sldId id="631" r:id="rId106"/>
    <p:sldId id="739" r:id="rId107"/>
    <p:sldId id="632" r:id="rId108"/>
    <p:sldId id="633" r:id="rId109"/>
    <p:sldId id="634" r:id="rId110"/>
    <p:sldId id="740" r:id="rId111"/>
    <p:sldId id="635" r:id="rId112"/>
    <p:sldId id="636" r:id="rId113"/>
    <p:sldId id="637" r:id="rId114"/>
    <p:sldId id="709" r:id="rId115"/>
    <p:sldId id="710" r:id="rId116"/>
    <p:sldId id="711" r:id="rId117"/>
    <p:sldId id="712" r:id="rId118"/>
    <p:sldId id="713" r:id="rId119"/>
    <p:sldId id="714" r:id="rId120"/>
    <p:sldId id="715" r:id="rId121"/>
    <p:sldId id="716" r:id="rId122"/>
    <p:sldId id="717" r:id="rId123"/>
    <p:sldId id="718" r:id="rId124"/>
    <p:sldId id="719" r:id="rId125"/>
    <p:sldId id="720" r:id="rId126"/>
    <p:sldId id="721" r:id="rId127"/>
    <p:sldId id="722" r:id="rId128"/>
    <p:sldId id="723" r:id="rId129"/>
    <p:sldId id="724" r:id="rId130"/>
    <p:sldId id="725" r:id="rId131"/>
    <p:sldId id="726" r:id="rId132"/>
    <p:sldId id="791" r:id="rId133"/>
    <p:sldId id="638" r:id="rId134"/>
    <p:sldId id="583" r:id="rId13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00"/>
    <a:srgbClr val="FF3300"/>
    <a:srgbClr val="0000FF"/>
    <a:srgbClr val="FFFFCC"/>
    <a:srgbClr val="663300"/>
    <a:srgbClr val="FF9900"/>
    <a:srgbClr val="66FF33"/>
    <a:srgbClr val="00FFFF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38" Type="http://schemas.openxmlformats.org/officeDocument/2006/relationships/viewProps" Target="viewProps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137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30" Type="http://schemas.openxmlformats.org/officeDocument/2006/relationships/slide" Target="slides/slide122.xml"/><Relationship Id="rId135" Type="http://schemas.openxmlformats.org/officeDocument/2006/relationships/slide" Target="slides/slide1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C438CEA-D666-45B1-8748-297A89D995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808657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73CDC0-B666-41A3-8671-E7B21DD56DA8}" type="slidenum">
              <a:rPr lang="it-IT" altLang="it-IT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2765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9B9B56-8FD3-4751-B6DE-1D6B05916D5C}" type="slidenum">
              <a:rPr lang="it-IT">
                <a:solidFill>
                  <a:prstClr val="black"/>
                </a:solidFill>
              </a:rPr>
              <a:pPr>
                <a:defRPr/>
              </a:pPr>
              <a:t>109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228600"/>
            <a:ext cx="6400800" cy="1722438"/>
          </a:xfrm>
        </p:spPr>
        <p:txBody>
          <a:bodyPr anchor="b"/>
          <a:lstStyle>
            <a:lvl1pPr>
              <a:lnSpc>
                <a:spcPct val="80000"/>
              </a:lnSpc>
              <a:defRPr sz="6000"/>
            </a:lvl1pPr>
          </a:lstStyle>
          <a:p>
            <a:pPr lvl="0"/>
            <a:r>
              <a:rPr lang="it-IT" altLang="it-IT" noProof="0" smtClean="0"/>
              <a:t>Fare clic per modificare lo stile del titolo dello </a:t>
            </a:r>
            <a:br>
              <a:rPr lang="it-IT" altLang="it-IT" noProof="0" smtClean="0"/>
            </a:br>
            <a:r>
              <a:rPr lang="it-IT" altLang="it-IT" noProof="0" smtClean="0"/>
              <a:t>schema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905000"/>
            <a:ext cx="4419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9F038-041F-4D74-AA6D-7B373CF80CE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78699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BBE35-06AD-4A7A-8C54-3ED8A2EA9F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45066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91400" y="152400"/>
            <a:ext cx="1524000" cy="5943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819400" y="152400"/>
            <a:ext cx="4419600" cy="59436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84648-64F6-49C1-9324-E1957BDDCE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904893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6019800" cy="16002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2819400" y="1981200"/>
            <a:ext cx="6096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1FF49-2FD0-4757-95A4-09E772F9DD0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247044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2 w 1722"/>
                <a:gd name="T1" fmla="*/ 61 h 66"/>
                <a:gd name="T2" fmla="*/ 1712 w 1722"/>
                <a:gd name="T3" fmla="*/ 55 h 66"/>
                <a:gd name="T4" fmla="*/ 0 w 1722"/>
                <a:gd name="T5" fmla="*/ 0 h 66"/>
                <a:gd name="T6" fmla="*/ 0 w 1722"/>
                <a:gd name="T7" fmla="*/ 43 h 66"/>
                <a:gd name="T8" fmla="*/ 1712 w 1722"/>
                <a:gd name="T9" fmla="*/ 61 h 66"/>
                <a:gd name="T10" fmla="*/ 1712 w 1722"/>
                <a:gd name="T11" fmla="*/ 6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0 w 975"/>
                <a:gd name="T1" fmla="*/ 48 h 101"/>
                <a:gd name="T2" fmla="*/ 970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0 w 975"/>
                <a:gd name="T9" fmla="*/ 48 h 101"/>
                <a:gd name="T10" fmla="*/ 970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1 w 2141"/>
                <a:gd name="T7" fmla="*/ 0 h 198"/>
                <a:gd name="T8" fmla="*/ 213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7 w 2517"/>
                <a:gd name="T1" fmla="*/ 276 h 276"/>
                <a:gd name="T2" fmla="*/ 2502 w 2517"/>
                <a:gd name="T3" fmla="*/ 204 h 276"/>
                <a:gd name="T4" fmla="*/ 2245 w 2517"/>
                <a:gd name="T5" fmla="*/ 0 h 276"/>
                <a:gd name="T6" fmla="*/ 0 w 2517"/>
                <a:gd name="T7" fmla="*/ 276 h 276"/>
                <a:gd name="T8" fmla="*/ 2167 w 2517"/>
                <a:gd name="T9" fmla="*/ 276 h 276"/>
                <a:gd name="T10" fmla="*/ 216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4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4 w 729"/>
                <a:gd name="T7" fmla="*/ 240 h 240"/>
                <a:gd name="T8" fmla="*/ 724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4 w 729"/>
                <a:gd name="T1" fmla="*/ 318 h 318"/>
                <a:gd name="T2" fmla="*/ 724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4 w 729"/>
                <a:gd name="T9" fmla="*/ 318 h 318"/>
                <a:gd name="T10" fmla="*/ 724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7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2087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</a:p>
        </p:txBody>
      </p:sp>
      <p:sp>
        <p:nvSpPr>
          <p:cNvPr id="12087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E1D63-71A8-49DB-ABE9-E03BD717D3EE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239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F76C8-A3B2-4F29-BBA2-98C315E0E52B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52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A97C-BA77-4FFF-9A02-8B7CA7FB8BCC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322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25354-5A4C-4836-911B-02839B9E99B8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267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C0FF1-4BCE-4410-B4DC-743F57FBCC93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38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F825-9624-4FF0-BABA-F421A622C198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339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80C36-BD28-4815-8BFA-26FA661A8FF4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29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B022B-579F-4CDB-BD61-55D9021A5F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07665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45822-1898-42CD-8632-B004DC6A755F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745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D575E-D058-4C36-815B-CBA1CAEB1A1C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950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3078A-C14C-44CA-9F9A-1DF5968070D4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708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CC7A4-6541-484D-83B7-5D90BCC64043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6074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17DAA-E22E-4786-B417-806B59D59FDB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458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C4F8-5512-4625-B2C8-56336861FCB7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658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581 w 5184"/>
                  <a:gd name="T3" fmla="*/ 3159 h 3159"/>
                  <a:gd name="T4" fmla="*/ 5581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604 w 556"/>
                  <a:gd name="T5" fmla="*/ 3159 h 3159"/>
                  <a:gd name="T6" fmla="*/ 604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75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75 w 251"/>
                <a:gd name="T7" fmla="*/ 12 h 12"/>
                <a:gd name="T8" fmla="*/ 275 w 251"/>
                <a:gd name="T9" fmla="*/ 0 h 12"/>
                <a:gd name="T10" fmla="*/ 275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785914 w 251"/>
                <a:gd name="T5" fmla="*/ 12 h 12"/>
                <a:gd name="T6" fmla="*/ 785914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097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097 w 4724"/>
                  <a:gd name="T7" fmla="*/ 12 h 12"/>
                  <a:gd name="T8" fmla="*/ 5097 w 4724"/>
                  <a:gd name="T9" fmla="*/ 0 h 12"/>
                  <a:gd name="T10" fmla="*/ 5097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865FD61-07A6-4269-AB1E-86A092FA7C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166411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CD6ED80-73E1-4129-A681-221D8CC11A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649419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3EBA106-5F5E-4DB3-8585-7EBF8BA918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309127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034CA7B-72E9-47FC-B65F-D2F04AD0665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55670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A0318-B547-460A-AED2-84D22D9575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158402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C0DE7DA-C522-4222-A5F7-F0F2524714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509876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0AD743E-3586-44B3-AC31-128855F12FB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742367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CB5E102-BBA5-4D00-A600-9F663042B0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913491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F8941B0-D0CE-4378-8CEA-679DD87E558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084539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8520846-4F2B-4088-A6F6-62173D91F4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401635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E0B5EE9-9FB6-407B-B37F-E41E119707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42733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6095976-141A-4F22-AA52-06443E5E35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03992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DEF439A-498E-46CE-8657-D7CCC7B7BE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788423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6650" y="3937146"/>
            <a:ext cx="6858000" cy="169176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 algn="ctr">
              <a:buNone/>
              <a:defRPr sz="2100"/>
            </a:lvl2pPr>
            <a:lvl3pPr marL="685783" indent="0" algn="ctr">
              <a:buNone/>
              <a:defRPr sz="1800"/>
            </a:lvl3pPr>
            <a:lvl4pPr marL="1028675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8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2" indent="0" algn="ctr">
              <a:buNone/>
              <a:defRPr sz="1500"/>
            </a:lvl9pPr>
          </a:lstStyle>
          <a:p>
            <a:r>
              <a:rPr lang="it-IT" dirty="0" smtClean="0"/>
              <a:t>Nome e Cognome</a:t>
            </a:r>
          </a:p>
          <a:p>
            <a:r>
              <a:rPr lang="it-IT" dirty="0" smtClean="0"/>
              <a:t>«titolo della relazione»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ttangolo 20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22" name="Connettore diritto 20"/>
          <p:cNvCxnSpPr>
            <a:cxnSpLocks/>
          </p:cNvCxnSpPr>
          <p:nvPr userDrawn="1"/>
        </p:nvCxnSpPr>
        <p:spPr>
          <a:xfrm flipV="1">
            <a:off x="3" y="368300"/>
            <a:ext cx="9143997" cy="4272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 userDrawn="1"/>
        </p:nvCxnSpPr>
        <p:spPr>
          <a:xfrm>
            <a:off x="1136650" y="3937146"/>
            <a:ext cx="685800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 userDrawn="1"/>
        </p:nvCxnSpPr>
        <p:spPr>
          <a:xfrm flipV="1">
            <a:off x="1136650" y="5618308"/>
            <a:ext cx="685800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logo_giunti_propa17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7286" y="1831563"/>
            <a:ext cx="8369429" cy="12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8135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 algn="ctr">
              <a:buNone/>
              <a:defRPr sz="2100"/>
            </a:lvl2pPr>
            <a:lvl3pPr marL="685783" indent="0" algn="ctr">
              <a:buNone/>
              <a:defRPr sz="1800"/>
            </a:lvl3pPr>
            <a:lvl4pPr marL="1028675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8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2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«Titolo intervento»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Connettore diritto 9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22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2" name="Immagine 11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353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B0381-C8AB-4B63-9A42-650A296ACD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414064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8"/>
            <a:ext cx="7886700" cy="1500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«Titolo intervento»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Connettore diritto 9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5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Immagine 16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212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43844"/>
            <a:ext cx="8428887" cy="979274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inserire il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351" y="1606731"/>
            <a:ext cx="8428888" cy="4573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514337" indent="-171446">
              <a:buFont typeface="Calibri" panose="020F0502020204030204" pitchFamily="34" charset="0"/>
              <a:buChar char="–"/>
              <a:defRPr sz="2400"/>
            </a:lvl2pPr>
            <a:lvl3pPr>
              <a:defRPr sz="2000"/>
            </a:lvl3pPr>
            <a:lvl4pPr marL="1028674" indent="0">
              <a:buNone/>
              <a:defRPr sz="1800"/>
            </a:lvl4pPr>
            <a:lvl5pPr marL="1371566" indent="0">
              <a:buNone/>
              <a:defRPr sz="1600"/>
            </a:lvl5pPr>
          </a:lstStyle>
          <a:p>
            <a:pPr lvl="0"/>
            <a:r>
              <a:rPr lang="it-IT" dirty="0"/>
              <a:t>Inserire il testo</a:t>
            </a:r>
          </a:p>
          <a:p>
            <a:pPr lvl="1"/>
            <a:endParaRPr lang="it-IT" dirty="0"/>
          </a:p>
          <a:p>
            <a:pPr lvl="2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Connettore diritto 7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nettore diritto 12"/>
          <p:cNvCxnSpPr>
            <a:cxnSpLocks/>
          </p:cNvCxnSpPr>
          <p:nvPr userDrawn="1"/>
        </p:nvCxnSpPr>
        <p:spPr>
          <a:xfrm flipV="1">
            <a:off x="3" y="14361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4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6" name="Immagine 15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2513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43844"/>
            <a:ext cx="8428887" cy="979274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inserire il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351" y="1606731"/>
            <a:ext cx="8428888" cy="457340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514337" indent="-171446">
              <a:buFont typeface="Calibri" panose="020F0502020204030204" pitchFamily="34" charset="0"/>
              <a:buChar char="–"/>
              <a:defRPr sz="2400"/>
            </a:lvl2pPr>
            <a:lvl3pPr>
              <a:defRPr sz="2000"/>
            </a:lvl3pPr>
            <a:lvl4pPr marL="1028674" indent="0">
              <a:buNone/>
              <a:defRPr sz="1800"/>
            </a:lvl4pPr>
            <a:lvl5pPr marL="1371566" indent="0">
              <a:buNone/>
              <a:defRPr sz="1600"/>
            </a:lvl5pPr>
          </a:lstStyle>
          <a:p>
            <a:pPr lvl="0"/>
            <a:r>
              <a:rPr lang="it-IT" dirty="0"/>
              <a:t>Elenco puntato</a:t>
            </a:r>
          </a:p>
          <a:p>
            <a:pPr lvl="1"/>
            <a:endParaRPr lang="it-IT" dirty="0"/>
          </a:p>
          <a:p>
            <a:pPr lvl="2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Connettore diritto 7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nettore diritto 12"/>
          <p:cNvCxnSpPr>
            <a:cxnSpLocks/>
          </p:cNvCxnSpPr>
          <p:nvPr userDrawn="1"/>
        </p:nvCxnSpPr>
        <p:spPr>
          <a:xfrm flipV="1">
            <a:off x="3" y="14361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4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6" name="Immagine 15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43149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Connettore diritto 12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31515"/>
            <a:ext cx="8428887" cy="991603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cxnSp>
        <p:nvCxnSpPr>
          <p:cNvPr id="20" name="Connettore diritto 19"/>
          <p:cNvCxnSpPr>
            <a:cxnSpLocks/>
          </p:cNvCxnSpPr>
          <p:nvPr userDrawn="1"/>
        </p:nvCxnSpPr>
        <p:spPr>
          <a:xfrm flipV="1">
            <a:off x="3" y="14361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3" name="Rettangolo 32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4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6" name="Immagine 15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139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351" y="1587005"/>
            <a:ext cx="4170694" cy="459313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87003"/>
            <a:ext cx="4144874" cy="45931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Connettore diritto 13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31515"/>
            <a:ext cx="8428887" cy="1004674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inserire il titolo</a:t>
            </a:r>
            <a:endParaRPr lang="en-US" dirty="0"/>
          </a:p>
        </p:txBody>
      </p:sp>
      <p:cxnSp>
        <p:nvCxnSpPr>
          <p:cNvPr id="21" name="Connettore diritto 20"/>
          <p:cNvCxnSpPr>
            <a:cxnSpLocks/>
          </p:cNvCxnSpPr>
          <p:nvPr userDrawn="1"/>
        </p:nvCxnSpPr>
        <p:spPr>
          <a:xfrm flipV="1">
            <a:off x="3" y="14615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5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Immagine 16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3432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51" y="1546322"/>
            <a:ext cx="4151644" cy="8256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351" y="2507555"/>
            <a:ext cx="4151644" cy="36805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546323"/>
            <a:ext cx="4144872" cy="82569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7555"/>
            <a:ext cx="4144872" cy="36805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Connettore diritto 16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43845"/>
            <a:ext cx="8428887" cy="979274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cxnSp>
        <p:nvCxnSpPr>
          <p:cNvPr id="24" name="Connettore diritto 23"/>
          <p:cNvCxnSpPr>
            <a:cxnSpLocks/>
          </p:cNvCxnSpPr>
          <p:nvPr userDrawn="1"/>
        </p:nvCxnSpPr>
        <p:spPr>
          <a:xfrm flipV="1">
            <a:off x="3" y="14361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8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Immagine 19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505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5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Connettore diritto 13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5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Immagine 16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6388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«Titolo intervento»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Connettore diritto 13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5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Immagine 16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576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351" y="1606731"/>
            <a:ext cx="8428888" cy="457340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Se si vuole creare un punto elenco </a:t>
            </a:r>
          </a:p>
          <a:p>
            <a:pPr lvl="1"/>
            <a:r>
              <a:rPr lang="it-IT" dirty="0"/>
              <a:t>consigliamo</a:t>
            </a:r>
          </a:p>
          <a:p>
            <a:pPr lvl="2"/>
            <a:r>
              <a:rPr lang="it-IT" dirty="0"/>
              <a:t>di seguire</a:t>
            </a:r>
          </a:p>
          <a:p>
            <a:pPr lvl="3"/>
            <a:r>
              <a:rPr lang="it-IT" dirty="0"/>
              <a:t>questo</a:t>
            </a:r>
          </a:p>
          <a:p>
            <a:pPr lvl="4"/>
            <a:r>
              <a:rPr lang="it-IT" dirty="0"/>
              <a:t>esempio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43844"/>
            <a:ext cx="8428887" cy="979274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inserire il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Connettore diritto 7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nettore diritto 12"/>
          <p:cNvCxnSpPr>
            <a:cxnSpLocks/>
          </p:cNvCxnSpPr>
          <p:nvPr userDrawn="1"/>
        </p:nvCxnSpPr>
        <p:spPr>
          <a:xfrm flipV="1">
            <a:off x="3" y="14361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pic>
        <p:nvPicPr>
          <p:cNvPr id="18" name="Immagine 17" descr="logo costola scuola H.pn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106842" y="1488346"/>
            <a:ext cx="4930316" cy="4683513"/>
          </a:xfrm>
          <a:prstGeom prst="rect">
            <a:avLst/>
          </a:prstGeom>
        </p:spPr>
      </p:pic>
      <p:cxnSp>
        <p:nvCxnSpPr>
          <p:cNvPr id="19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4" name="Immagine 23" descr="logo_giunti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727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Connettore diritto 14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359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66AA3-8110-4F0C-A214-ADB60DC250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091606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99151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6650" y="3937146"/>
            <a:ext cx="6858000" cy="169176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 algn="ctr">
              <a:buNone/>
              <a:defRPr sz="2100"/>
            </a:lvl2pPr>
            <a:lvl3pPr marL="685783" indent="0" algn="ctr">
              <a:buNone/>
              <a:defRPr sz="1800"/>
            </a:lvl3pPr>
            <a:lvl4pPr marL="1028675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8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2" indent="0" algn="ctr">
              <a:buNone/>
              <a:defRPr sz="1500"/>
            </a:lvl9pPr>
          </a:lstStyle>
          <a:p>
            <a:r>
              <a:rPr lang="it-IT" dirty="0" smtClean="0"/>
              <a:t>Nome e Cognome</a:t>
            </a:r>
          </a:p>
          <a:p>
            <a:r>
              <a:rPr lang="it-IT" dirty="0" smtClean="0"/>
              <a:t>«titolo della relazione»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ttangolo 20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22" name="Connettore diritto 20"/>
          <p:cNvCxnSpPr>
            <a:cxnSpLocks/>
          </p:cNvCxnSpPr>
          <p:nvPr userDrawn="1"/>
        </p:nvCxnSpPr>
        <p:spPr>
          <a:xfrm flipV="1">
            <a:off x="3" y="368300"/>
            <a:ext cx="9143997" cy="4272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 userDrawn="1"/>
        </p:nvCxnSpPr>
        <p:spPr>
          <a:xfrm>
            <a:off x="1136650" y="3937146"/>
            <a:ext cx="685800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 userDrawn="1"/>
        </p:nvCxnSpPr>
        <p:spPr>
          <a:xfrm flipV="1">
            <a:off x="1136650" y="5618308"/>
            <a:ext cx="685800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logo_giunti_propa17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7286" y="1831563"/>
            <a:ext cx="8369429" cy="12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6973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 algn="ctr">
              <a:buNone/>
              <a:defRPr sz="2100"/>
            </a:lvl2pPr>
            <a:lvl3pPr marL="685783" indent="0" algn="ctr">
              <a:buNone/>
              <a:defRPr sz="1800"/>
            </a:lvl3pPr>
            <a:lvl4pPr marL="1028675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8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2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«Titolo intervento»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Connettore diritto 9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22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2" name="Immagine 11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0853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8"/>
            <a:ext cx="7886700" cy="1500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«Titolo intervento»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Connettore diritto 9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5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Immagine 16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0308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43844"/>
            <a:ext cx="8428887" cy="979274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inserire il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351" y="1606731"/>
            <a:ext cx="8428888" cy="4573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514337" indent="-171446">
              <a:buFont typeface="Calibri" panose="020F0502020204030204" pitchFamily="34" charset="0"/>
              <a:buChar char="–"/>
              <a:defRPr sz="2400"/>
            </a:lvl2pPr>
            <a:lvl3pPr>
              <a:defRPr sz="2000"/>
            </a:lvl3pPr>
            <a:lvl4pPr marL="1028674" indent="0">
              <a:buNone/>
              <a:defRPr sz="1800"/>
            </a:lvl4pPr>
            <a:lvl5pPr marL="1371566" indent="0">
              <a:buNone/>
              <a:defRPr sz="1600"/>
            </a:lvl5pPr>
          </a:lstStyle>
          <a:p>
            <a:pPr lvl="0"/>
            <a:r>
              <a:rPr lang="it-IT" dirty="0"/>
              <a:t>Inserire il testo</a:t>
            </a:r>
          </a:p>
          <a:p>
            <a:pPr lvl="1"/>
            <a:endParaRPr lang="it-IT" dirty="0"/>
          </a:p>
          <a:p>
            <a:pPr lvl="2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Connettore diritto 7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nettore diritto 12"/>
          <p:cNvCxnSpPr>
            <a:cxnSpLocks/>
          </p:cNvCxnSpPr>
          <p:nvPr userDrawn="1"/>
        </p:nvCxnSpPr>
        <p:spPr>
          <a:xfrm flipV="1">
            <a:off x="3" y="14361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4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6" name="Immagine 15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2986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43844"/>
            <a:ext cx="8428887" cy="979274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inserire il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351" y="1606731"/>
            <a:ext cx="8428888" cy="457340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514337" indent="-171446">
              <a:buFont typeface="Calibri" panose="020F0502020204030204" pitchFamily="34" charset="0"/>
              <a:buChar char="–"/>
              <a:defRPr sz="2400"/>
            </a:lvl2pPr>
            <a:lvl3pPr>
              <a:defRPr sz="2000"/>
            </a:lvl3pPr>
            <a:lvl4pPr marL="1028674" indent="0">
              <a:buNone/>
              <a:defRPr sz="1800"/>
            </a:lvl4pPr>
            <a:lvl5pPr marL="1371566" indent="0">
              <a:buNone/>
              <a:defRPr sz="1600"/>
            </a:lvl5pPr>
          </a:lstStyle>
          <a:p>
            <a:pPr lvl="0"/>
            <a:r>
              <a:rPr lang="it-IT" dirty="0"/>
              <a:t>Elenco puntato</a:t>
            </a:r>
          </a:p>
          <a:p>
            <a:pPr lvl="1"/>
            <a:endParaRPr lang="it-IT" dirty="0"/>
          </a:p>
          <a:p>
            <a:pPr lvl="2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Connettore diritto 7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nettore diritto 12"/>
          <p:cNvCxnSpPr>
            <a:cxnSpLocks/>
          </p:cNvCxnSpPr>
          <p:nvPr userDrawn="1"/>
        </p:nvCxnSpPr>
        <p:spPr>
          <a:xfrm flipV="1">
            <a:off x="3" y="14361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4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6" name="Immagine 15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2473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Connettore diritto 12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31515"/>
            <a:ext cx="8428887" cy="991603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cxnSp>
        <p:nvCxnSpPr>
          <p:cNvPr id="20" name="Connettore diritto 19"/>
          <p:cNvCxnSpPr>
            <a:cxnSpLocks/>
          </p:cNvCxnSpPr>
          <p:nvPr userDrawn="1"/>
        </p:nvCxnSpPr>
        <p:spPr>
          <a:xfrm flipV="1">
            <a:off x="3" y="14361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3" name="Rettangolo 32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4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6" name="Immagine 15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64114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351" y="1587005"/>
            <a:ext cx="4170694" cy="459313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87003"/>
            <a:ext cx="4144874" cy="45931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Connettore diritto 13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31515"/>
            <a:ext cx="8428887" cy="1004674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inserire il titolo</a:t>
            </a:r>
            <a:endParaRPr lang="en-US" dirty="0"/>
          </a:p>
        </p:txBody>
      </p:sp>
      <p:cxnSp>
        <p:nvCxnSpPr>
          <p:cNvPr id="21" name="Connettore diritto 20"/>
          <p:cNvCxnSpPr>
            <a:cxnSpLocks/>
          </p:cNvCxnSpPr>
          <p:nvPr userDrawn="1"/>
        </p:nvCxnSpPr>
        <p:spPr>
          <a:xfrm flipV="1">
            <a:off x="3" y="14615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5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Immagine 16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39392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51" y="1546322"/>
            <a:ext cx="4151644" cy="8256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351" y="2507555"/>
            <a:ext cx="4151644" cy="36805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546323"/>
            <a:ext cx="4144872" cy="82569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7555"/>
            <a:ext cx="4144872" cy="36805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Connettore diritto 16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43845"/>
            <a:ext cx="8428887" cy="979274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cxnSp>
        <p:nvCxnSpPr>
          <p:cNvPr id="24" name="Connettore diritto 23"/>
          <p:cNvCxnSpPr>
            <a:cxnSpLocks/>
          </p:cNvCxnSpPr>
          <p:nvPr userDrawn="1"/>
        </p:nvCxnSpPr>
        <p:spPr>
          <a:xfrm flipV="1">
            <a:off x="3" y="14361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8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" name="Immagine 19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0986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5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Connettore diritto 13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5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Immagine 16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654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FEDC1-2215-4220-B080-8AC635A52D2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5935145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 smtClean="0">
                <a:solidFill>
                  <a:prstClr val="black"/>
                </a:solidFill>
                <a:latin typeface="Calibri"/>
              </a:rPr>
              <a:t>«Titolo intervento»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" name="Connettore diritto 13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cxnSp>
        <p:nvCxnSpPr>
          <p:cNvPr id="15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Immagine 16" descr="logo_giunt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5543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351" y="1606731"/>
            <a:ext cx="8428888" cy="457340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Se si vuole creare un punto elenco </a:t>
            </a:r>
          </a:p>
          <a:p>
            <a:pPr lvl="1"/>
            <a:r>
              <a:rPr lang="it-IT" dirty="0"/>
              <a:t>consigliamo</a:t>
            </a:r>
          </a:p>
          <a:p>
            <a:pPr lvl="2"/>
            <a:r>
              <a:rPr lang="it-IT" dirty="0"/>
              <a:t>di seguire</a:t>
            </a:r>
          </a:p>
          <a:p>
            <a:pPr lvl="3"/>
            <a:r>
              <a:rPr lang="it-IT" dirty="0"/>
              <a:t>questo</a:t>
            </a:r>
          </a:p>
          <a:p>
            <a:pPr lvl="4"/>
            <a:r>
              <a:rPr lang="it-IT" dirty="0"/>
              <a:t>esempio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351" y="443844"/>
            <a:ext cx="8428887" cy="979274"/>
          </a:xfrm>
          <a:prstGeom prst="rect">
            <a:avLst/>
          </a:prstGeom>
        </p:spPr>
        <p:txBody>
          <a:bodyPr anchor="ctr"/>
          <a:lstStyle>
            <a:lvl1pPr>
              <a:defRPr sz="3600" cap="small" baseline="0"/>
            </a:lvl1pPr>
          </a:lstStyle>
          <a:p>
            <a:r>
              <a:rPr lang="it-IT" dirty="0"/>
              <a:t>fare clic per inserire il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Connettore diritto 7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nettore diritto 12"/>
          <p:cNvCxnSpPr>
            <a:cxnSpLocks/>
          </p:cNvCxnSpPr>
          <p:nvPr userDrawn="1"/>
        </p:nvCxnSpPr>
        <p:spPr>
          <a:xfrm flipV="1">
            <a:off x="3" y="1436189"/>
            <a:ext cx="8778235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 userDrawn="1"/>
        </p:nvSpPr>
        <p:spPr>
          <a:xfrm>
            <a:off x="-2" y="0"/>
            <a:ext cx="9144002" cy="4315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</a:endParaRPr>
          </a:p>
        </p:txBody>
      </p:sp>
      <p:pic>
        <p:nvPicPr>
          <p:cNvPr id="18" name="Immagine 17" descr="logo costola scuola H.pn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106842" y="1488346"/>
            <a:ext cx="4930316" cy="4683513"/>
          </a:xfrm>
          <a:prstGeom prst="rect">
            <a:avLst/>
          </a:prstGeom>
        </p:spPr>
      </p:pic>
      <p:cxnSp>
        <p:nvCxnSpPr>
          <p:cNvPr id="19" name="Connettore diritto 20"/>
          <p:cNvCxnSpPr>
            <a:cxnSpLocks/>
          </p:cNvCxnSpPr>
          <p:nvPr userDrawn="1"/>
        </p:nvCxnSpPr>
        <p:spPr>
          <a:xfrm>
            <a:off x="3" y="334471"/>
            <a:ext cx="6375116" cy="14434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Connettore diritto 22"/>
          <p:cNvCxnSpPr>
            <a:cxnSpLocks/>
          </p:cNvCxnSpPr>
          <p:nvPr userDrawn="1"/>
        </p:nvCxnSpPr>
        <p:spPr>
          <a:xfrm>
            <a:off x="8786354" y="344525"/>
            <a:ext cx="357646" cy="687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4" name="Immagine 23" descr="logo_giunti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406924" y="0"/>
            <a:ext cx="2347610" cy="4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343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49" y="6356355"/>
            <a:ext cx="2676253" cy="365125"/>
          </a:xfrm>
          <a:prstGeom prst="rect">
            <a:avLst/>
          </a:prstGeom>
        </p:spPr>
        <p:txBody>
          <a:bodyPr anchor="ctr"/>
          <a:lstStyle>
            <a:lvl1pPr>
              <a:defRPr sz="1400" b="1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Nome e Cognome relatore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«Titolo intervento»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94760" y="6356355"/>
            <a:ext cx="1554480" cy="365125"/>
          </a:xfrm>
          <a:prstGeom prst="rect">
            <a:avLst/>
          </a:prstGeom>
        </p:spPr>
        <p:txBody>
          <a:bodyPr anchor="ctr"/>
          <a:lstStyle>
            <a:lvl1pPr>
              <a:defRPr sz="14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latin typeface="Calibri"/>
              </a:rPr>
              <a:t>gg/mm/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aaaa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8651" cy="365126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CA2BD0-47B0-4DEE-855B-3AA868B45B98}" type="slidenum">
              <a:rPr lang="it-IT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Connettore diritto 14"/>
          <p:cNvCxnSpPr>
            <a:cxnSpLocks/>
          </p:cNvCxnSpPr>
          <p:nvPr userDrawn="1"/>
        </p:nvCxnSpPr>
        <p:spPr>
          <a:xfrm>
            <a:off x="628653" y="6356350"/>
            <a:ext cx="5195" cy="501650"/>
          </a:xfrm>
          <a:prstGeom prst="line">
            <a:avLst/>
          </a:prstGeom>
          <a:ln w="4445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89797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27390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tangolo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tangolo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tangolo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tangolo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ettangolo arrotondato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ettangolo arrotondato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ttangolo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ttangolo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ttangolo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ttangolo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17" name="Segnaposto data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42EDF-F5F1-478F-8865-90B87D887569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18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1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8915F9B-ECB3-4E1D-AB48-12672293CE5E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8400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F3C66-8A4D-4835-8734-82B0AB7664F6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6E1B4-7D77-4002-91CC-461EA5FAD7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585602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5DC32-140C-4303-A3FB-BBC77FE68314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F7152-FC5E-4F7D-9E57-D088CAB430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901768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5EA4C-78C6-47DF-B662-193B6FE021BC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E90D5-25F8-41EF-91EC-522129A904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379581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89A4DB-345A-4115-ADF1-26804943CA13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8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0CD54EE-66A6-4A22-A072-4FA54FE55B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9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222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6D678-8D89-4491-8DE9-7BF0F152991F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70D6C-376C-4E6F-9D94-A510BF09D6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7334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7E68A-7A60-44FB-8637-5A411CCE24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0375116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1AA77-F436-4780-ADEB-75E4D551F13C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4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9C78C-6ABC-4D54-B5F2-1521DC5C96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886333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C1BC-50C0-494D-90D7-EFEAAAF3B72C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1B104-D887-4977-9874-A0D5C4386A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70914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99D5F-7B7A-4ED1-8EF3-8A18F5F92E8D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D2B9B-7D79-4C68-ABDF-102FC4EB7E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91974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53905-2CB3-4BB3-B24B-4C2D64B29AAE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140F-C8F5-484E-BF4E-6C5F8E9B2F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668016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1C36A-5E77-4D43-B7ED-3A81C5FFF107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86A54-F55B-4F40-BF24-F5EB608255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891527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tangolo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tangolo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tangolo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tangolo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ettangolo arrotondato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ettangolo arrotondato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ttangolo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ttangolo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ttangolo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ttangolo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17" name="Segnaposto data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E1399-E348-48B1-8221-D33203004B97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18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1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580975-E8B6-44E5-A8E9-19BAA47DAC8B}" type="slidenum">
              <a:rPr lang="it-IT">
                <a:solidFill>
                  <a:prstClr val="white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85574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CAE0B-5940-46E3-AC35-1C7F08ED0596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7D866-A670-4E60-BD75-75FE1A39E8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43124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1F6DA-E0D6-4B22-89D1-FF2F970AFCBD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34A66-0393-4F79-947F-C418D95973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925084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5A792-19A9-4F90-BE82-7FB50D5371CD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A2969-63E7-4C74-AEB8-C6416B25C3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196466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10972E6-6DDE-4835-A958-34F1D933D3BE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8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F910D56-F91D-4233-BA60-2F070E2374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9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20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B5278-E9E9-4182-82C0-2D9A7EA563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892705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D01A6-54C6-43AA-B50D-D82332B53FDC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1D76E-C4F1-408E-8B47-9EE63F4A72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04159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E6B8D-F1BF-46CA-B114-48F8C28C2110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4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750EF-B519-485A-8C97-77B1C38A28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002867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5CC8B-C82B-46E8-80ED-3A43433125B2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F4C64-9519-4FEB-B34B-518BE429AC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408938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AC3E4-535B-4149-B893-FFDA920856AD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A2023-08D1-47DD-9087-4F1F495BB2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612341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B4562-0EAA-4614-8F7A-5B56AA97E5B7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77C63-73CA-45E2-9804-2F44292708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934072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E1602-6E1A-4379-9373-92150272E8E0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E06AA-3278-4D3E-9E72-6A5799504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393260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581 w 5184"/>
                  <a:gd name="T3" fmla="*/ 3159 h 3159"/>
                  <a:gd name="T4" fmla="*/ 5581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604 w 556"/>
                  <a:gd name="T5" fmla="*/ 3159 h 3159"/>
                  <a:gd name="T6" fmla="*/ 604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75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75 w 251"/>
                <a:gd name="T7" fmla="*/ 12 h 12"/>
                <a:gd name="T8" fmla="*/ 275 w 251"/>
                <a:gd name="T9" fmla="*/ 0 h 12"/>
                <a:gd name="T10" fmla="*/ 275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785914 w 251"/>
                <a:gd name="T5" fmla="*/ 12 h 12"/>
                <a:gd name="T6" fmla="*/ 785914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rgbClr val="FFFFFF"/>
                </a:solidFill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097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097 w 4724"/>
                  <a:gd name="T7" fmla="*/ 12 h 12"/>
                  <a:gd name="T8" fmla="*/ 5097 w 4724"/>
                  <a:gd name="T9" fmla="*/ 0 h 12"/>
                  <a:gd name="T10" fmla="*/ 5097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D56BB-1C83-4C02-83D7-C8B71201F8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2039781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D30C9-1F19-4B16-9505-EB6BB84A7A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8954976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D18B9-54C6-4948-90DD-376AE2951B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6846610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77DD-E6EF-4833-A568-62565EF88B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30290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7D5C9-BC63-4C96-ACD5-6426712708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1554346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884A6-2614-4560-9824-36288E4A64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811995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B0FD1-FAF3-4635-90CB-032364DC18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1861488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564E2-3F3B-435D-AFA2-E5893D3E52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5365998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65FC1-16C4-41CF-BA4A-9783C9F3EC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988047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52541-6450-47C7-9B82-6079D3827F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8920134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1777B-80BB-4151-8EE9-33A7C8B7060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1451689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10AB9-FA4A-46FC-B7B5-449F98BDBD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370385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95A86-F35B-4C46-BBC5-473BBC987A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484019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152400"/>
            <a:ext cx="6019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>
              <a:cs typeface="Arial" charset="0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>
              <a:cs typeface="Arial" charset="0"/>
            </a:endParaRPr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E691083-8DB0-4143-BB41-CE87A1558133}" type="slidenum">
              <a:rPr lang="it-IT" altLang="it-IT">
                <a:cs typeface="Arial" charset="0"/>
              </a:rPr>
              <a:pPr>
                <a:defRPr/>
              </a:pPr>
              <a:t>‹N›</a:t>
            </a:fld>
            <a:endParaRPr lang="it-IT" altLang="it-IT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7894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1981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1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1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2 w 1722"/>
                <a:gd name="T1" fmla="*/ 61 h 66"/>
                <a:gd name="T2" fmla="*/ 1712 w 1722"/>
                <a:gd name="T3" fmla="*/ 55 h 66"/>
                <a:gd name="T4" fmla="*/ 0 w 1722"/>
                <a:gd name="T5" fmla="*/ 0 h 66"/>
                <a:gd name="T6" fmla="*/ 0 w 1722"/>
                <a:gd name="T7" fmla="*/ 43 h 66"/>
                <a:gd name="T8" fmla="*/ 1712 w 1722"/>
                <a:gd name="T9" fmla="*/ 61 h 66"/>
                <a:gd name="T10" fmla="*/ 1712 w 1722"/>
                <a:gd name="T11" fmla="*/ 6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1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0 w 975"/>
                <a:gd name="T1" fmla="*/ 48 h 101"/>
                <a:gd name="T2" fmla="*/ 970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0 w 975"/>
                <a:gd name="T9" fmla="*/ 48 h 101"/>
                <a:gd name="T10" fmla="*/ 970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1 w 2141"/>
                <a:gd name="T7" fmla="*/ 0 h 198"/>
                <a:gd name="T8" fmla="*/ 213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1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7 w 2517"/>
                <a:gd name="T1" fmla="*/ 276 h 276"/>
                <a:gd name="T2" fmla="*/ 2502 w 2517"/>
                <a:gd name="T3" fmla="*/ 204 h 276"/>
                <a:gd name="T4" fmla="*/ 2245 w 2517"/>
                <a:gd name="T5" fmla="*/ 0 h 276"/>
                <a:gd name="T6" fmla="*/ 0 w 2517"/>
                <a:gd name="T7" fmla="*/ 276 h 276"/>
                <a:gd name="T8" fmla="*/ 2167 w 2517"/>
                <a:gd name="T9" fmla="*/ 276 h 276"/>
                <a:gd name="T10" fmla="*/ 216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2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4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4 w 729"/>
                <a:gd name="T7" fmla="*/ 240 h 240"/>
                <a:gd name="T8" fmla="*/ 724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2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4 w 729"/>
                <a:gd name="T1" fmla="*/ 318 h 318"/>
                <a:gd name="T2" fmla="*/ 724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4 w 729"/>
                <a:gd name="T9" fmla="*/ 318 h 318"/>
                <a:gd name="T10" fmla="*/ 724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2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2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2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2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3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3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3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3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3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7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3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3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4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4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4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4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4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4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84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it-IT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1984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84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it-IT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1985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1985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1985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985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985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CC404DD3-D453-4569-B6C6-CA12E7EA2A62}" type="slidenum">
              <a:rPr lang="it-IT" altLang="it-IT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0712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104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581 w 5184"/>
                <a:gd name="T3" fmla="*/ 3159 h 3159"/>
                <a:gd name="T4" fmla="*/ 5581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105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604 w 556"/>
                <a:gd name="T5" fmla="*/ 3159 h 3159"/>
                <a:gd name="T6" fmla="*/ 60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06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107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8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09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097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097 w 4724"/>
                  <a:gd name="T7" fmla="*/ 12 h 12"/>
                  <a:gd name="T8" fmla="*/ 5097 w 4724"/>
                  <a:gd name="T9" fmla="*/ 0 h 12"/>
                  <a:gd name="T10" fmla="*/ 5097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10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785914 w 251"/>
                  <a:gd name="T5" fmla="*/ 12 h 12"/>
                  <a:gd name="T6" fmla="*/ 785914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75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75 w 251"/>
                  <a:gd name="T7" fmla="*/ 12 h 12"/>
                  <a:gd name="T8" fmla="*/ 275 w 251"/>
                  <a:gd name="T9" fmla="*/ 0 h 12"/>
                  <a:gd name="T10" fmla="*/ 275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BE803B30-59F1-4803-8DEA-F0392E9F78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7063004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9669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  <p:sldLayoutId id="2147484201" r:id="rId12"/>
    <p:sldLayoutId id="2147484202" r:id="rId13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99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  <p:sldLayoutId id="2147484228" r:id="rId13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ttangolo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ttangolo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ttangolo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ttangolo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ttangolo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ttangolo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759" name="Segnaposto titolo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31760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901BEB-7314-45FE-A895-81401C1B2AE7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EAEC23-C6EF-4FE3-AC6E-12EC3E0C86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761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ttangolo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ttangolo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ttangolo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ttangolo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ttangolo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ttangolo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Segnaposto titolo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1040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D09624-DC8A-4B4A-8377-E3D9BAD8F7C3}" type="datetimeFigureOut">
              <a:rPr lang="it-IT">
                <a:solidFill>
                  <a:srgbClr val="438086"/>
                </a:solidFill>
              </a:rPr>
              <a:pPr>
                <a:defRPr/>
              </a:pPr>
              <a:t>14/06/2017</a:t>
            </a:fld>
            <a:endParaRPr lang="it-IT">
              <a:solidFill>
                <a:srgbClr val="438086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438086"/>
              </a:solidFill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7D685B-35B7-4CA1-8DFD-136D2E9564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4500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104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581 w 5184"/>
                <a:gd name="T3" fmla="*/ 3159 h 3159"/>
                <a:gd name="T4" fmla="*/ 5581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4105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604 w 556"/>
                <a:gd name="T5" fmla="*/ 3159 h 3159"/>
                <a:gd name="T6" fmla="*/ 60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rgbClr val="FFFFFF"/>
                </a:solidFill>
              </a:endParaRPr>
            </a:p>
          </p:txBody>
        </p:sp>
        <p:grpSp>
          <p:nvGrpSpPr>
            <p:cNvPr id="4106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107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097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097 w 4724"/>
                  <a:gd name="T7" fmla="*/ 12 h 12"/>
                  <a:gd name="T8" fmla="*/ 5097 w 4724"/>
                  <a:gd name="T9" fmla="*/ 0 h 12"/>
                  <a:gd name="T10" fmla="*/ 5097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785914 w 251"/>
                  <a:gd name="T5" fmla="*/ 12 h 12"/>
                  <a:gd name="T6" fmla="*/ 785914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75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75 w 251"/>
                  <a:gd name="T7" fmla="*/ 12 h 12"/>
                  <a:gd name="T8" fmla="*/ 275 w 251"/>
                  <a:gd name="T9" fmla="*/ 0 h 12"/>
                  <a:gd name="T10" fmla="*/ 275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C167F62-05A4-41CC-BFBD-15620007DB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2202596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1.v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7.xml"/><Relationship Id="rId1" Type="http://schemas.openxmlformats.org/officeDocument/2006/relationships/audio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10" Type="http://schemas.openxmlformats.org/officeDocument/2006/relationships/image" Target="../media/image81.png"/><Relationship Id="rId4" Type="http://schemas.openxmlformats.org/officeDocument/2006/relationships/image" Target="../media/image8.png"/><Relationship Id="rId9" Type="http://schemas.openxmlformats.org/officeDocument/2006/relationships/hyperlink" Target="http://www.baobabricerca.org/" TargetMode="Externa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 primo giorno di scuola (Viva la scuola) - from YouTub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7155" y="62026"/>
            <a:ext cx="609600" cy="609600"/>
          </a:xfrm>
          <a:prstGeom prst="rect">
            <a:avLst/>
          </a:prstGeom>
        </p:spPr>
      </p:pic>
      <p:pic>
        <p:nvPicPr>
          <p:cNvPr id="97283" name="Picture 9" descr="scuola-ottocen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59" y="1903451"/>
            <a:ext cx="11012114" cy="610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59" y="92858"/>
            <a:ext cx="6477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5" name="CasellaDiTesto 1"/>
          <p:cNvSpPr txBox="1">
            <a:spLocks noChangeArrowheads="1"/>
          </p:cNvSpPr>
          <p:nvPr/>
        </p:nvSpPr>
        <p:spPr bwMode="auto">
          <a:xfrm>
            <a:off x="1187624" y="2420888"/>
            <a:ext cx="417646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it-IT" altLang="it-IT" sz="32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Idee a Convegno</a:t>
            </a:r>
          </a:p>
          <a:p>
            <a:pPr algn="ctr" eaLnBrk="1" hangingPunct="1">
              <a:spcBef>
                <a:spcPct val="0"/>
              </a:spcBef>
              <a:buClr>
                <a:srgbClr val="86D1EC"/>
              </a:buClr>
              <a:buSzPct val="90000"/>
              <a:buFont typeface="Wingdings" pitchFamily="2" charset="2"/>
              <a:buNone/>
              <a:defRPr/>
            </a:pPr>
            <a:r>
              <a:rPr lang="it-IT" altLang="it-IT" sz="2400" b="1" kern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Come REALIZZARE</a:t>
            </a:r>
            <a:r>
              <a:rPr lang="it-IT" altLang="it-IT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 la </a:t>
            </a:r>
          </a:p>
          <a:p>
            <a:pPr algn="ctr" eaLnBrk="1" hangingPunct="1">
              <a:spcBef>
                <a:spcPct val="0"/>
              </a:spcBef>
              <a:buClr>
                <a:srgbClr val="86D1EC"/>
              </a:buClr>
              <a:buSzPct val="90000"/>
              <a:buFont typeface="Wingdings" pitchFamily="2" charset="2"/>
              <a:buNone/>
              <a:defRPr/>
            </a:pPr>
            <a:r>
              <a:rPr lang="it-IT" altLang="it-IT" sz="2400" b="1" i="1" kern="0" dirty="0" smtClean="0">
                <a:solidFill>
                  <a:srgbClr val="FFFF00"/>
                </a:solidFill>
                <a:latin typeface="Arial"/>
                <a:cs typeface="Arial" charset="0"/>
              </a:rPr>
              <a:t>valutazione dialogante?</a:t>
            </a:r>
          </a:p>
          <a:p>
            <a:pPr algn="ctr" eaLnBrk="1" hangingPunct="1">
              <a:spcBef>
                <a:spcPct val="0"/>
              </a:spcBef>
              <a:buClr>
                <a:srgbClr val="86D1EC"/>
              </a:buClr>
              <a:buSzPct val="90000"/>
              <a:buFont typeface="Wingdings" pitchFamily="2" charset="2"/>
              <a:buNone/>
              <a:defRPr/>
            </a:pPr>
            <a:r>
              <a:rPr lang="it-IT" altLang="it-IT" sz="2400" b="1" kern="0" dirty="0" smtClean="0">
                <a:solidFill>
                  <a:srgbClr val="FFFF00"/>
                </a:solidFill>
                <a:latin typeface="Arial"/>
                <a:cs typeface="Arial" charset="0"/>
              </a:rPr>
              <a:t>LABORATORI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2028" y="39495"/>
            <a:ext cx="91440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kumimoji="1" lang="it-IT" altLang="it-IT" sz="1200" kern="0" dirty="0" smtClean="0">
                <a:solidFill>
                  <a:srgbClr val="66FF33"/>
                </a:solidFill>
                <a:latin typeface="Tahoma"/>
              </a:rPr>
              <a:t>I.C. “G. </a:t>
            </a:r>
            <a:r>
              <a:rPr kumimoji="1" lang="it-IT" altLang="it-IT" sz="1200" kern="0" dirty="0" err="1" smtClean="0">
                <a:solidFill>
                  <a:srgbClr val="66FF33"/>
                </a:solidFill>
                <a:latin typeface="Tahoma"/>
              </a:rPr>
              <a:t>Nosengo</a:t>
            </a:r>
            <a:r>
              <a:rPr kumimoji="1" lang="it-IT" altLang="it-IT" sz="1200" kern="0" dirty="0" smtClean="0">
                <a:solidFill>
                  <a:srgbClr val="66FF33"/>
                </a:solidFill>
                <a:latin typeface="Tahoma"/>
              </a:rPr>
              <a:t>” – </a:t>
            </a:r>
            <a:r>
              <a:rPr kumimoji="1" lang="it-IT" altLang="it-IT" sz="1000" kern="0" dirty="0" smtClean="0">
                <a:solidFill>
                  <a:srgbClr val="66FF33"/>
                </a:solidFill>
                <a:latin typeface="Tahoma"/>
              </a:rPr>
              <a:t>Petrosino 22-24 Maggio 2017</a:t>
            </a:r>
            <a:br>
              <a:rPr kumimoji="1" lang="it-IT" altLang="it-IT" sz="1000" kern="0" dirty="0" smtClean="0">
                <a:solidFill>
                  <a:srgbClr val="66FF33"/>
                </a:solidFill>
                <a:latin typeface="Tahoma"/>
              </a:rPr>
            </a:br>
            <a:r>
              <a:rPr kumimoji="1" lang="it-IT" altLang="it-IT" sz="1000" kern="0" dirty="0" smtClean="0">
                <a:solidFill>
                  <a:srgbClr val="FF0000"/>
                </a:solidFill>
                <a:latin typeface="Tahoma"/>
              </a:rPr>
              <a:t>Corso di Formazione a.s.2016-2017”</a:t>
            </a:r>
            <a:br>
              <a:rPr kumimoji="1" lang="it-IT" altLang="it-IT" sz="1000" kern="0" dirty="0" smtClean="0">
                <a:solidFill>
                  <a:srgbClr val="FF0000"/>
                </a:solidFill>
                <a:latin typeface="Tahoma"/>
              </a:rPr>
            </a:br>
            <a:r>
              <a:rPr kumimoji="1" lang="it-IT" altLang="it-IT" sz="600" kern="0" dirty="0" smtClean="0">
                <a:solidFill>
                  <a:srgbClr val="66FF33"/>
                </a:solidFill>
                <a:latin typeface="Tahoma"/>
              </a:rPr>
              <a:t> </a:t>
            </a:r>
            <a:br>
              <a:rPr kumimoji="1" lang="it-IT" altLang="it-IT" sz="600" kern="0" dirty="0" smtClean="0">
                <a:solidFill>
                  <a:srgbClr val="66FF33"/>
                </a:solidFill>
                <a:latin typeface="Tahoma"/>
              </a:rPr>
            </a:br>
            <a:r>
              <a:rPr kumimoji="1" lang="it-IT" altLang="it-IT" sz="1800" kern="0" dirty="0" smtClean="0">
                <a:solidFill>
                  <a:srgbClr val="FF0000"/>
                </a:solidFill>
                <a:latin typeface="Tahoma"/>
              </a:rPr>
              <a:t>T. Pera</a:t>
            </a:r>
            <a:r>
              <a:rPr kumimoji="1" lang="it-IT" altLang="it-IT" sz="900" kern="0" dirty="0" smtClean="0">
                <a:solidFill>
                  <a:srgbClr val="FF0000"/>
                </a:solidFill>
                <a:latin typeface="Tahoma"/>
              </a:rPr>
              <a:t> –  </a:t>
            </a:r>
            <a:r>
              <a:rPr kumimoji="1" lang="it-IT" altLang="it-IT" sz="2000" i="1" u="sng" kern="0" dirty="0" smtClean="0">
                <a:solidFill>
                  <a:srgbClr val="FFFF00"/>
                </a:solidFill>
                <a:latin typeface="Tahoma"/>
              </a:rPr>
              <a:t>Didattica e valutazione per competenze</a:t>
            </a:r>
            <a:r>
              <a:rPr kumimoji="1" lang="it-IT" altLang="it-IT" sz="2000" i="1" kern="0" dirty="0" smtClean="0">
                <a:solidFill>
                  <a:srgbClr val="FFFF00"/>
                </a:solidFill>
                <a:latin typeface="Tahoma"/>
              </a:rPr>
              <a:t>: </a:t>
            </a:r>
            <a:br>
              <a:rPr kumimoji="1" lang="it-IT" altLang="it-IT" sz="2000" i="1" kern="0" dirty="0" smtClean="0">
                <a:solidFill>
                  <a:srgbClr val="FFFF00"/>
                </a:solidFill>
                <a:latin typeface="Tahoma"/>
              </a:rPr>
            </a:br>
            <a:r>
              <a:rPr kumimoji="1" lang="it-IT" altLang="it-IT" sz="2000" i="1" kern="0" dirty="0" smtClean="0">
                <a:solidFill>
                  <a:srgbClr val="FFFF00"/>
                </a:solidFill>
                <a:latin typeface="Tahoma"/>
              </a:rPr>
              <a:t>problemi, consigli, esempi e strumenti per la scuola d’oggi</a:t>
            </a:r>
            <a:endParaRPr lang="it-IT" altLang="it-IT" sz="2000" i="1" kern="0" dirty="0" smtClean="0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9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785938"/>
            <a:ext cx="8443913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IMG_00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429000"/>
            <a:ext cx="8501063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filtrazione soluzione salin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4500563"/>
            <a:ext cx="84010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Immagine 6" descr="IMG_000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64704"/>
            <a:ext cx="8582146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0980104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asellaDiTesto 1"/>
          <p:cNvSpPr txBox="1">
            <a:spLocks noChangeArrowheads="1"/>
          </p:cNvSpPr>
          <p:nvPr/>
        </p:nvSpPr>
        <p:spPr bwMode="auto">
          <a:xfrm>
            <a:off x="428625" y="928688"/>
            <a:ext cx="84296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rgbClr val="FFC000"/>
                </a:solidFill>
                <a:latin typeface="Arial" charset="0"/>
                <a:cs typeface="Arial" charset="0"/>
              </a:rPr>
              <a:t>DALL’APE …..….. ALLA CLASSE</a:t>
            </a:r>
          </a:p>
          <a:p>
            <a:pPr algn="ctr"/>
            <a:endParaRPr lang="it-IT" sz="3200" b="1">
              <a:solidFill>
                <a:srgbClr val="FFC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Le due immagini che seguono rappresentano rispettivamente il punto di partenza e quello finale di un percorso che le api compiono per produrre il miele. </a:t>
            </a:r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pic>
        <p:nvPicPr>
          <p:cNvPr id="35842" name="Picture 2" descr="ap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3857625"/>
            <a:ext cx="2951163" cy="2208213"/>
          </a:xfrm>
          <a:prstGeom prst="rect">
            <a:avLst/>
          </a:prstGeom>
          <a:noFill/>
          <a:ln w="9525">
            <a:solidFill>
              <a:srgbClr val="76923C"/>
            </a:solidFill>
            <a:miter lim="800000"/>
            <a:headEnd/>
            <a:tailEnd/>
          </a:ln>
        </p:spPr>
      </p:pic>
      <p:pic>
        <p:nvPicPr>
          <p:cNvPr id="35843" name="Picture 3" descr="ap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859213"/>
            <a:ext cx="2214563" cy="22002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9225310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asellaDiTesto 1"/>
          <p:cNvSpPr txBox="1">
            <a:spLocks noChangeArrowheads="1"/>
          </p:cNvSpPr>
          <p:nvPr/>
        </p:nvSpPr>
        <p:spPr bwMode="auto">
          <a:xfrm>
            <a:off x="428625" y="4000500"/>
            <a:ext cx="81438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Le api vivono dunque in una società organizzata e si aiutano l’una con l’altra, ma i loro ruoli sono molto ripetitivi e la loro vita non è forse così spensierata come sembrerebbe.</a:t>
            </a: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6866" name="CasellaDiTesto 2"/>
          <p:cNvSpPr txBox="1">
            <a:spLocks noChangeArrowheads="1"/>
          </p:cNvSpPr>
          <p:nvPr/>
        </p:nvSpPr>
        <p:spPr bwMode="auto">
          <a:xfrm>
            <a:off x="428625" y="1000125"/>
            <a:ext cx="8358188" cy="25241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Vuoi provare a raccontare questo percorso? Spiega oralmente che cosa sta facendo l’ape nella prima immagine e che cosa farà dopo che sarà tornata all’alveare. Riuscirà a fare tutto da sola o avrà bisogno di essere aiutata? E da chi?</a:t>
            </a: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25545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asellaDiTesto 1"/>
          <p:cNvSpPr txBox="1">
            <a:spLocks noChangeArrowheads="1"/>
          </p:cNvSpPr>
          <p:nvPr/>
        </p:nvSpPr>
        <p:spPr bwMode="auto">
          <a:xfrm>
            <a:off x="285750" y="1214438"/>
            <a:ext cx="8286750" cy="166211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Discuti con i tuoi compagni sui vantaggi e gli svantaggi della vita dei vari protagonisti nella società delle api e poi rifletti: </a:t>
            </a:r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 </a:t>
            </a: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7890" name="CasellaDiTesto 2"/>
          <p:cNvSpPr txBox="1">
            <a:spLocks noChangeArrowheads="1"/>
          </p:cNvSpPr>
          <p:nvPr/>
        </p:nvSpPr>
        <p:spPr bwMode="auto">
          <a:xfrm>
            <a:off x="357188" y="3357563"/>
            <a:ext cx="8286750" cy="20923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la tua “classe”, dove tu passi molte ore ogni giorno con i tuoi insegnanti e i tuoi compagni, è una società organizzata? Pensaci e poi riporta sul tuo quaderno le tue riflessioni. </a:t>
            </a: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005682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10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5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asellaDiTesto 1"/>
          <p:cNvSpPr txBox="1">
            <a:spLocks noChangeArrowheads="1"/>
          </p:cNvSpPr>
          <p:nvPr/>
        </p:nvSpPr>
        <p:spPr bwMode="auto">
          <a:xfrm>
            <a:off x="1357313" y="714375"/>
            <a:ext cx="6429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rgbClr val="FF0000"/>
                </a:solidFill>
                <a:latin typeface="Arial" charset="0"/>
                <a:cs typeface="Arial" charset="0"/>
              </a:rPr>
              <a:t>CACCIA AL TESORO</a:t>
            </a:r>
            <a:endParaRPr lang="it-IT" sz="32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8914" name="CasellaDiTesto 2"/>
          <p:cNvSpPr txBox="1">
            <a:spLocks noChangeArrowheads="1"/>
          </p:cNvSpPr>
          <p:nvPr/>
        </p:nvSpPr>
        <p:spPr bwMode="auto">
          <a:xfrm>
            <a:off x="357188" y="2214563"/>
            <a:ext cx="842962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La tua classe partecipa ad una caccia al tesoro contro una classe avversaria.</a:t>
            </a: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 </a:t>
            </a: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Si tratta di preparare un certo numero di bigliettini “traccia”, ciascuno dei quali deve contenere </a:t>
            </a: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indicazioni per trovare il bigliettino successivo fino ad arrivare al TESORO.</a:t>
            </a: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25422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asellaDiTesto 1"/>
          <p:cNvSpPr txBox="1">
            <a:spLocks noChangeArrowheads="1"/>
          </p:cNvSpPr>
          <p:nvPr/>
        </p:nvSpPr>
        <p:spPr bwMode="auto">
          <a:xfrm>
            <a:off x="357188" y="857250"/>
            <a:ext cx="835818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Come tutti i giochi ci sono delle regole:</a:t>
            </a: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 </a:t>
            </a: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- i bigliettini possono solo essere nascosti nel 	cortile della scuola</a:t>
            </a: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- in ogni bigliettino deve essere riportata una delle 	seguenti parole chiave: “direzione, passi, 	ombra, nord, est, sud, ovest, sole, angolo, 	verso” in modo che tutte le parole siano 	utilizzate almeno una volta</a:t>
            </a: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- le indicazioni devono essere sintetiche, chiare e 	tali da non poter essere fraintese</a:t>
            </a:r>
          </a:p>
        </p:txBody>
      </p:sp>
    </p:spTree>
    <p:extLst>
      <p:ext uri="{BB962C8B-B14F-4D97-AF65-F5344CB8AC3E}">
        <p14:creationId xmlns:p14="http://schemas.microsoft.com/office/powerpoint/2010/main" xmlns="" val="1264538287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asellaDiTesto 1"/>
          <p:cNvSpPr txBox="1">
            <a:spLocks noChangeArrowheads="1"/>
          </p:cNvSpPr>
          <p:nvPr/>
        </p:nvSpPr>
        <p:spPr bwMode="auto">
          <a:xfrm>
            <a:off x="142875" y="1071563"/>
            <a:ext cx="85725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Avete concordato che ciascun alunno predisporrà un certo numero di bigliettini, poi li esaminerete e sceglierete quelli che più vi soddisfano.</a:t>
            </a: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40962" name="CasellaDiTesto 2"/>
          <p:cNvSpPr txBox="1">
            <a:spLocks noChangeArrowheads="1"/>
          </p:cNvSpPr>
          <p:nvPr/>
        </p:nvSpPr>
        <p:spPr bwMode="auto">
          <a:xfrm>
            <a:off x="214313" y="2857500"/>
            <a:ext cx="8643937" cy="123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Al lavoro dunque, prepara tracce difficili, ma attenzione a dare indicazioni precise.</a:t>
            </a:r>
            <a:endParaRPr lang="it-IT" sz="2800" i="1">
              <a:solidFill>
                <a:prstClr val="black"/>
              </a:solidFill>
              <a:latin typeface="Georgia" pitchFamily="18" charset="0"/>
              <a:cs typeface="Arial" charset="0"/>
            </a:endParaRP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pic>
        <p:nvPicPr>
          <p:cNvPr id="40963" name="Picture 2" descr="cacc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4214813"/>
            <a:ext cx="3286125" cy="2408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8941460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CONDUZIONE D’AULA</a:t>
            </a:r>
          </a:p>
        </p:txBody>
      </p:sp>
    </p:spTree>
    <p:extLst>
      <p:ext uri="{BB962C8B-B14F-4D97-AF65-F5344CB8AC3E}">
        <p14:creationId xmlns:p14="http://schemas.microsoft.com/office/powerpoint/2010/main" xmlns="" val="40840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1" descr="IMG_0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322263"/>
            <a:ext cx="4572000" cy="653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0313948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6238"/>
            <a:ext cx="4429125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IMG_00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063"/>
            <a:ext cx="4851400" cy="648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IMG_000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346075"/>
            <a:ext cx="4357687" cy="65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85178441"/>
      </p:ext>
    </p:extLst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5053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asellaDiTesto 3"/>
          <p:cNvSpPr txBox="1">
            <a:spLocks noChangeArrowheads="1"/>
          </p:cNvSpPr>
          <p:nvPr/>
        </p:nvSpPr>
        <p:spPr bwMode="auto">
          <a:xfrm>
            <a:off x="468313" y="981075"/>
            <a:ext cx="4391025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rgbClr val="00B050"/>
                </a:solidFill>
                <a:latin typeface="Arial" charset="0"/>
                <a:cs typeface="Arial" charset="0"/>
              </a:rPr>
              <a:t>I CICIU DEL VILLAR</a:t>
            </a:r>
          </a:p>
          <a:p>
            <a:pPr algn="ctr"/>
            <a:endParaRPr lang="it-IT" sz="20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In Piemonte, a Villar San Costanzo, in Val Maira (Provincia di Cuneo) in un territorio tra i 650 e i 950 metri di altezza, si trova la Riserva naturale dei Ciciu del Villar dove si trovano  i “Ciciu” (pupazzi, fantocci) che vedi rappresentati nelle immagini.</a:t>
            </a:r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pic>
        <p:nvPicPr>
          <p:cNvPr id="54275" name="Picture 2" descr="cici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3644900"/>
            <a:ext cx="3817938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4276" name="Immagine 3" descr="Un esempio di Cici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052513"/>
            <a:ext cx="38449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179388" y="549275"/>
            <a:ext cx="4714875" cy="1071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b="1">
                <a:solidFill>
                  <a:srgbClr val="FFFFFF"/>
                </a:solidFill>
                <a:latin typeface="Arial" charset="0"/>
                <a:cs typeface="Arial" charset="0"/>
              </a:rPr>
              <a:t>SITUAZIONE SFIDANTE</a:t>
            </a:r>
          </a:p>
        </p:txBody>
      </p:sp>
    </p:spTree>
    <p:extLst>
      <p:ext uri="{BB962C8B-B14F-4D97-AF65-F5344CB8AC3E}">
        <p14:creationId xmlns:p14="http://schemas.microsoft.com/office/powerpoint/2010/main" xmlns="" val="2559592879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7" grpId="0" animBg="1"/>
      <p:bldP spid="7" grpId="1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asellaDiTesto 1"/>
          <p:cNvSpPr txBox="1">
            <a:spLocks noChangeArrowheads="1"/>
          </p:cNvSpPr>
          <p:nvPr/>
        </p:nvSpPr>
        <p:spPr bwMode="auto">
          <a:xfrm>
            <a:off x="285750" y="785813"/>
            <a:ext cx="84296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Molte leggende attribuiscono a magie e incantesimi la formazione di questi strani ammassi rocciosi a forma di fungo, ma tu che sei uno scienziato, sai che sicuramente si tratta di un fenomeno scientifico giustificabile.</a:t>
            </a: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323850" y="3644900"/>
            <a:ext cx="8143875" cy="9556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Sei in grado di avanzare qualche ipotesi sulla formazione dei “Ciciu del Villar”? </a:t>
            </a:r>
            <a:endParaRPr lang="it-IT" i="1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46586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2124075" y="692150"/>
            <a:ext cx="4714875" cy="1071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SITUAZIONE SFIDANTE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4357688" y="4000500"/>
            <a:ext cx="428625" cy="78581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785813" y="2928938"/>
            <a:ext cx="80724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INVITIAMO GLI ALLIEVI A CIMENTARSI CON LA PROVA, SINGOLARMENTE O A GRUPPI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4357688" y="2000250"/>
            <a:ext cx="428625" cy="78581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285750" y="4929188"/>
            <a:ext cx="85010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ANALIZZIAMO GLI ELABORATI E RACCOGLIAMO INDIZI DI COMPETENZA </a:t>
            </a:r>
          </a:p>
          <a:p>
            <a:pPr algn="ctr"/>
            <a:r>
              <a:rPr lang="it-IT" sz="2800">
                <a:solidFill>
                  <a:srgbClr val="FF0000"/>
                </a:solidFill>
                <a:latin typeface="Arial" charset="0"/>
                <a:cs typeface="Arial" charset="0"/>
              </a:rPr>
              <a:t>(quali indizi pensiamo di poter cogliere?)</a:t>
            </a:r>
          </a:p>
        </p:txBody>
      </p:sp>
    </p:spTree>
    <p:extLst>
      <p:ext uri="{BB962C8B-B14F-4D97-AF65-F5344CB8AC3E}">
        <p14:creationId xmlns:p14="http://schemas.microsoft.com/office/powerpoint/2010/main" xmlns="" val="3986159714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 animBg="1"/>
      <p:bldP spid="1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68538" y="387350"/>
          <a:ext cx="4572000" cy="6470650"/>
        </p:xfrm>
        <a:graphic>
          <a:graphicData uri="http://schemas.openxmlformats.org/presentationml/2006/ole">
            <p:oleObj spid="_x0000_s3104" name="Acrobat Document" r:id="rId3" imgW="7557840" imgH="1069596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896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in giù 4"/>
          <p:cNvSpPr/>
          <p:nvPr/>
        </p:nvSpPr>
        <p:spPr>
          <a:xfrm>
            <a:off x="4071938" y="4643438"/>
            <a:ext cx="428625" cy="78581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357188" y="2857500"/>
            <a:ext cx="80724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PROIETTIAMO LE IMMAGINI DEI CICIU DEL VILLAR, LEGGIAMO CIO’ CHE RACCONTA LA LEGGENDA AL PROPOSITO E APRIAMO AD UNA DISCUSSIONE COLLETTIVA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4071938" y="2000250"/>
            <a:ext cx="428625" cy="78581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285750" y="5473700"/>
            <a:ext cx="85010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ANCHE DA QUESTA FASE RACCOGLIAMO INDIZI DI COMPETENZA </a:t>
            </a:r>
          </a:p>
          <a:p>
            <a:pPr algn="ctr"/>
            <a:r>
              <a:rPr lang="it-IT" sz="2800">
                <a:solidFill>
                  <a:srgbClr val="FF0000"/>
                </a:solidFill>
                <a:latin typeface="Arial" charset="0"/>
                <a:cs typeface="Arial" charset="0"/>
              </a:rPr>
              <a:t>(quali?)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357188" y="642938"/>
            <a:ext cx="85725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DISPONIAMO DELLA SITUAZIONE DI COMPETENZA INIZIALE DI OGNUNO RISPETTO AL PROBLEMA COMPLESSO PROPOSTO</a:t>
            </a:r>
          </a:p>
        </p:txBody>
      </p:sp>
    </p:spTree>
    <p:extLst>
      <p:ext uri="{BB962C8B-B14F-4D97-AF65-F5344CB8AC3E}">
        <p14:creationId xmlns:p14="http://schemas.microsoft.com/office/powerpoint/2010/main" xmlns="" val="2839077028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 animBg="1"/>
      <p:bldP spid="14" grpId="0"/>
      <p:bldP spid="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3" descr="IM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0875"/>
            <a:ext cx="9144000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9801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in giù 4"/>
          <p:cNvSpPr/>
          <p:nvPr/>
        </p:nvSpPr>
        <p:spPr>
          <a:xfrm>
            <a:off x="4071938" y="3143250"/>
            <a:ext cx="428625" cy="78581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85750" y="2643188"/>
            <a:ext cx="8072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COME VERIFICARNE LA CORRETTEZZA?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4071938" y="1714500"/>
            <a:ext cx="428625" cy="78581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285750" y="5473700"/>
            <a:ext cx="85010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E ANCHE DA QUESTA FASE RACCOGLIAMO INDIZI DI COMPETENZA </a:t>
            </a:r>
          </a:p>
          <a:p>
            <a:pPr algn="ctr"/>
            <a:r>
              <a:rPr lang="it-IT" sz="2800">
                <a:solidFill>
                  <a:srgbClr val="FF0000"/>
                </a:solidFill>
                <a:latin typeface="Arial" charset="0"/>
                <a:cs typeface="Arial" charset="0"/>
              </a:rPr>
              <a:t>(quali?)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357188" y="642938"/>
            <a:ext cx="8572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RIPORTIAMO ALLA LAVAGNA IPOTESI E ARGOMENTAZIONI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428625" y="4071938"/>
            <a:ext cx="8072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RICERCA BIBLIOGRAFICA O SITOGRAFICA </a:t>
            </a:r>
          </a:p>
        </p:txBody>
      </p:sp>
      <p:sp>
        <p:nvSpPr>
          <p:cNvPr id="9" name="Freccia in giù 8"/>
          <p:cNvSpPr/>
          <p:nvPr/>
        </p:nvSpPr>
        <p:spPr>
          <a:xfrm>
            <a:off x="4071938" y="4643438"/>
            <a:ext cx="428625" cy="78581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8166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 animBg="1"/>
      <p:bldP spid="14" grpId="0"/>
      <p:bldP spid="8" grpId="0"/>
      <p:bldP spid="7" grpId="0"/>
      <p:bldP spid="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in giù 4"/>
          <p:cNvSpPr/>
          <p:nvPr/>
        </p:nvSpPr>
        <p:spPr>
          <a:xfrm>
            <a:off x="4143375" y="3786188"/>
            <a:ext cx="428625" cy="78581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85750" y="2786063"/>
            <a:ext cx="80724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NULLA IMPEDISCE UNA VERIFICA DEGLI APPRENDIMENTI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4143375" y="2000250"/>
            <a:ext cx="428625" cy="78581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357188" y="642938"/>
            <a:ext cx="85725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A QUESTO PUNTO GLI ALLIEVI DISPONGONO DI CONOSCENZE ACQUISITE PER SCOPERTA E GRAZIE AL CONTRIBUTO DI TUTTI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428625" y="4786313"/>
            <a:ext cx="80724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SE LE CONOSCENZE SONO DAVVERO CONSOLIDATE DEVONO RIMANERE TALI ANCHE IN AMBIENTE DESITUATO</a:t>
            </a:r>
          </a:p>
        </p:txBody>
      </p:sp>
    </p:spTree>
    <p:extLst>
      <p:ext uri="{BB962C8B-B14F-4D97-AF65-F5344CB8AC3E}">
        <p14:creationId xmlns:p14="http://schemas.microsoft.com/office/powerpoint/2010/main" xmlns="" val="46679810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 animBg="1"/>
      <p:bldP spid="8" grpId="0"/>
      <p:bldP spid="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asellaDiTesto 2"/>
          <p:cNvSpPr txBox="1">
            <a:spLocks noChangeArrowheads="1"/>
          </p:cNvSpPr>
          <p:nvPr/>
        </p:nvSpPr>
        <p:spPr bwMode="auto">
          <a:xfrm>
            <a:off x="214313" y="1000125"/>
            <a:ext cx="8429625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Immagina di essere il masso di pietra appoggiato su una colonna di terra e pietrisco. Da migliaia di anni le fai da ombrello. La proteggi dalla neve e dalla pioggia e sei sempre tu ad essere  esposto alle intemperie. Anche oggi piove e quindi non c’è nessuno nel parco,</a:t>
            </a:r>
          </a:p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nessuno che ti guarda </a:t>
            </a:r>
          </a:p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e che si fa fotografare con</a:t>
            </a:r>
          </a:p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te. La tua mente torna al </a:t>
            </a:r>
          </a:p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passato e ripercorre la tua</a:t>
            </a:r>
          </a:p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lunga storia: puoi scriverla</a:t>
            </a:r>
          </a:p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e illustrarla per noi che</a:t>
            </a:r>
          </a:p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non la conosciamo?</a:t>
            </a:r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6866" name="CasellaDiTesto 3"/>
          <p:cNvSpPr txBox="1">
            <a:spLocks noChangeArrowheads="1"/>
          </p:cNvSpPr>
          <p:nvPr/>
        </p:nvSpPr>
        <p:spPr bwMode="auto">
          <a:xfrm>
            <a:off x="214313" y="500063"/>
            <a:ext cx="7572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>
                <a:solidFill>
                  <a:prstClr val="black"/>
                </a:solidFill>
                <a:latin typeface="Arial" charset="0"/>
                <a:cs typeface="Arial" charset="0"/>
              </a:rPr>
              <a:t>Rilancio: </a:t>
            </a:r>
            <a:r>
              <a:rPr lang="it-IT" sz="3200">
                <a:solidFill>
                  <a:srgbClr val="FF0000"/>
                </a:solidFill>
                <a:latin typeface="Arial" charset="0"/>
                <a:cs typeface="Arial" charset="0"/>
              </a:rPr>
              <a:t>prova di competenza</a:t>
            </a:r>
          </a:p>
        </p:txBody>
      </p:sp>
      <p:pic>
        <p:nvPicPr>
          <p:cNvPr id="36867" name="Picture 2" descr="ciciu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429000"/>
            <a:ext cx="4217987" cy="2806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1977343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357188" y="1143000"/>
            <a:ext cx="8215312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La prova afferisce alla tipologia dei </a:t>
            </a:r>
            <a:r>
              <a:rPr lang="it-IT" sz="2800" b="1">
                <a:solidFill>
                  <a:prstClr val="black"/>
                </a:solidFill>
                <a:latin typeface="Arial" charset="0"/>
                <a:cs typeface="Arial" charset="0"/>
              </a:rPr>
              <a:t>Controfattuali </a:t>
            </a: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(facciamo finta che …) a cui i bambini ricorrono molto spesso nei loro giochi.</a:t>
            </a:r>
          </a:p>
          <a:p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Questa modalità di restituzione degli apprendimenti costringe il bambino ad un cambiamento  di registro linguistico.</a:t>
            </a:r>
          </a:p>
          <a:p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Conservare la correttezza scientifica in un contesto di questo tipo è sicuramente indizio di competenza.</a:t>
            </a: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14077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2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</p:txBody>
      </p:sp>
    </p:spTree>
    <p:extLst>
      <p:ext uri="{BB962C8B-B14F-4D97-AF65-F5344CB8AC3E}">
        <p14:creationId xmlns:p14="http://schemas.microsoft.com/office/powerpoint/2010/main" xmlns="" val="12460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CasellaDiTesto 1"/>
          <p:cNvSpPr txBox="1">
            <a:spLocks noChangeArrowheads="1"/>
          </p:cNvSpPr>
          <p:nvPr/>
        </p:nvSpPr>
        <p:spPr bwMode="auto">
          <a:xfrm>
            <a:off x="357188" y="1571625"/>
            <a:ext cx="792956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Sulla tua scrivania è rimasta una fotografia dei Ciciu del Villar. Il tuo fratellino la vede, si incuriosisce e  ti chiede spiegazioni. Vuoi provare a dargliene?</a:t>
            </a:r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8914" name="CasellaDiTesto 2"/>
          <p:cNvSpPr txBox="1">
            <a:spLocks noChangeArrowheads="1"/>
          </p:cNvSpPr>
          <p:nvPr/>
        </p:nvSpPr>
        <p:spPr bwMode="auto">
          <a:xfrm>
            <a:off x="500063" y="928688"/>
            <a:ext cx="800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srgbClr val="FF0000"/>
                </a:solidFill>
                <a:latin typeface="Arial" charset="0"/>
                <a:cs typeface="Arial" charset="0"/>
              </a:rPr>
              <a:t>o in alternativa:</a:t>
            </a:r>
          </a:p>
        </p:txBody>
      </p:sp>
      <p:pic>
        <p:nvPicPr>
          <p:cNvPr id="38915" name="Picture 2" descr="ciciu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3500438"/>
            <a:ext cx="6049963" cy="2878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91874274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285750" y="1071563"/>
            <a:ext cx="8572500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Questa prova può essere invece ricondotta alla tipologia dei </a:t>
            </a:r>
            <a:r>
              <a:rPr lang="it-IT" sz="2800" b="1">
                <a:solidFill>
                  <a:prstClr val="black"/>
                </a:solidFill>
                <a:latin typeface="Arial" charset="0"/>
                <a:cs typeface="Arial" charset="0"/>
              </a:rPr>
              <a:t>Teps</a:t>
            </a: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 (Textual Productions by pupils). </a:t>
            </a:r>
          </a:p>
          <a:p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L’esigenza di spiegare ad una persona al di fuori dell’ambiente di  apprendimento, meglio ancora se più giovane di età, mette l’alunno nella condizione di ri-elaborare le proprie conoscenze e di renderle comprensibili, dunque di utilizzare un linguaggio adeguato e gestire in modo chiaro e corretto collegamenti e relazioni (causa-effetto, prima-dopo, ecc.), svelando, di fatto, i propri processi metacognitivi.</a:t>
            </a:r>
          </a:p>
          <a:p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8670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357188" y="1000125"/>
            <a:ext cx="8358187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61938" algn="l"/>
              </a:tabLst>
            </a:pP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L’analisi degli elaborati consente di:</a:t>
            </a:r>
          </a:p>
          <a:p>
            <a:pPr>
              <a:tabLst>
                <a:tab pos="261938" algn="l"/>
              </a:tabLst>
            </a:pPr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buFontTx/>
              <a:buChar char="-"/>
              <a:tabLst>
                <a:tab pos="261938" algn="l"/>
              </a:tabLst>
            </a:pP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 verificare se le conoscenze sono davvero tali</a:t>
            </a:r>
          </a:p>
          <a:p>
            <a:pPr>
              <a:tabLst>
                <a:tab pos="261938" algn="l"/>
              </a:tabLst>
            </a:pPr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buFontTx/>
              <a:buChar char="-"/>
              <a:tabLst>
                <a:tab pos="261938" algn="l"/>
              </a:tabLst>
            </a:pP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 visualizzare la dinamica del processo del singolo 	in termini di traguardi di competenza raggiunti 	durante il percorso (prova iniziale, fasi 	collettive di 	formulazione di ipotesi, interpretazione, ricerca di 	informazioni e prova finale) </a:t>
            </a:r>
          </a:p>
        </p:txBody>
      </p:sp>
    </p:spTree>
    <p:extLst>
      <p:ext uri="{BB962C8B-B14F-4D97-AF65-F5344CB8AC3E}">
        <p14:creationId xmlns:p14="http://schemas.microsoft.com/office/powerpoint/2010/main" xmlns="" val="12934381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2" descr="C:\Users\Tiziano_\Documents\Cartella Lavoro\ASSOCIAZIONE\EDITORIA\GIUNTI\FORMAZIONE GIUNTI-CANTINI\INTERVENTO\img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908050"/>
            <a:ext cx="5472113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logo baob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5805488"/>
            <a:ext cx="7159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2318706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0" y="1003300"/>
          <a:ext cx="9144000" cy="5854541"/>
        </p:xfrm>
        <a:graphic>
          <a:graphicData uri="http://schemas.openxmlformats.org/drawingml/2006/table">
            <a:tbl>
              <a:tblPr/>
              <a:tblGrid>
                <a:gridCol w="1214414"/>
                <a:gridCol w="7929586"/>
              </a:tblGrid>
              <a:tr h="7233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latin typeface="Calibri" pitchFamily="34" charset="0"/>
                          <a:ea typeface="Calibri"/>
                          <a:cs typeface="Calibri"/>
                        </a:rPr>
                        <a:t>Livello</a:t>
                      </a:r>
                      <a:endParaRPr lang="it-IT" sz="240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latin typeface="Calibri" pitchFamily="34" charset="0"/>
                          <a:ea typeface="Calibri"/>
                          <a:cs typeface="Calibri"/>
                        </a:rPr>
                        <a:t>Indicatori esplicativi</a:t>
                      </a:r>
                      <a:endParaRPr lang="it-IT" sz="240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it-IT" sz="2400" b="1" i="1" dirty="0">
                          <a:latin typeface="Calibri" pitchFamily="34" charset="0"/>
                          <a:ea typeface="Calibri"/>
                          <a:cs typeface="Calibri"/>
                        </a:rPr>
                        <a:t>A </a:t>
                      </a:r>
                      <a:r>
                        <a:rPr lang="it-IT" sz="1800" b="1" i="1" dirty="0" smtClean="0">
                          <a:latin typeface="Calibri" pitchFamily="34" charset="0"/>
                          <a:ea typeface="Calibri"/>
                          <a:cs typeface="Calibri"/>
                        </a:rPr>
                        <a:t>Avanzato </a:t>
                      </a:r>
                      <a:endParaRPr lang="it-IT" sz="180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7733" marR="677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/>
                        </a:rPr>
                        <a:t>L’alunno/a svolge compiti e risolve problemi complessi, mostrando padronanza nell’uso delle conoscenze e delle abilità; propone e sostiene le proprie opinioni e assume in modo responsabile decisioni consapevoli.</a:t>
                      </a: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1303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b="1" i="1" dirty="0">
                          <a:latin typeface="Calibri" pitchFamily="34" charset="0"/>
                          <a:ea typeface="Calibri"/>
                          <a:cs typeface="Calibri"/>
                        </a:rPr>
                        <a:t>B </a:t>
                      </a:r>
                      <a:r>
                        <a:rPr lang="it-IT" sz="1800" b="1" i="1" dirty="0" smtClean="0">
                          <a:latin typeface="Calibri" pitchFamily="34" charset="0"/>
                          <a:ea typeface="Calibri"/>
                          <a:cs typeface="Calibri"/>
                        </a:rPr>
                        <a:t>Intermedio</a:t>
                      </a:r>
                      <a:r>
                        <a:rPr lang="it-IT" sz="2400" b="1" i="1" dirty="0" smtClean="0">
                          <a:latin typeface="Calibri" pitchFamily="34" charset="0"/>
                          <a:ea typeface="Calibri"/>
                          <a:cs typeface="Calibri"/>
                        </a:rPr>
                        <a:t>  </a:t>
                      </a:r>
                      <a:endParaRPr lang="it-IT" sz="240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7733" marR="6773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/>
                        </a:rPr>
                        <a:t>L’alunno/a svolge compiti e risolve problemi in situazioni nuove, compie scelte consapevoli, mostrando di saper utilizzare le conoscenze e le abilità acquisite.</a:t>
                      </a: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303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b="1" i="1" dirty="0" smtClean="0">
                          <a:latin typeface="Calibri" pitchFamily="34" charset="0"/>
                          <a:ea typeface="Calibri"/>
                          <a:cs typeface="Calibri"/>
                        </a:rPr>
                        <a:t>C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i="1" dirty="0" smtClean="0">
                          <a:latin typeface="Calibri" pitchFamily="34" charset="0"/>
                          <a:ea typeface="Calibri"/>
                          <a:cs typeface="Calibri"/>
                        </a:rPr>
                        <a:t> Base</a:t>
                      </a:r>
                      <a:endParaRPr lang="it-IT" sz="180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7733" marR="6773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/>
                        </a:rPr>
                        <a:t>L’alunno/a svolge compiti semplici anche in situazioni nuove, mostrando di possedere conoscenze e abilità fondamentali e di saper applicare basilari regole e procedure apprese.</a:t>
                      </a: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651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b="1" i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/>
                        </a:rPr>
                        <a:t>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i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Calibri"/>
                        </a:rPr>
                        <a:t>Iniziale</a:t>
                      </a:r>
                      <a:endParaRPr lang="it-IT" sz="1800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7733" marR="6773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dirty="0">
                          <a:solidFill>
                            <a:schemeClr val="bg1"/>
                          </a:solidFill>
                          <a:latin typeface="Calibri" pitchFamily="34" charset="0"/>
                          <a:ea typeface="Calibri"/>
                          <a:cs typeface="Calibri"/>
                        </a:rPr>
                        <a:t>L’alunno/a, se opportunamente guidato/a, svolge compiti semplici in situazioni note.</a:t>
                      </a: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41997" name="CasellaDiTesto 2"/>
          <p:cNvSpPr txBox="1">
            <a:spLocks noChangeArrowheads="1"/>
          </p:cNvSpPr>
          <p:nvPr/>
        </p:nvSpPr>
        <p:spPr bwMode="auto">
          <a:xfrm>
            <a:off x="214313" y="0"/>
            <a:ext cx="8643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>
                <a:solidFill>
                  <a:prstClr val="black"/>
                </a:solidFill>
                <a:latin typeface="Georgia" pitchFamily="18" charset="0"/>
                <a:cs typeface="Arial" charset="0"/>
              </a:rPr>
              <a:t>MIUR (CM n.3, Roma 13/2/2015)</a:t>
            </a:r>
          </a:p>
          <a:p>
            <a:pPr algn="ctr"/>
            <a:r>
              <a:rPr lang="it-IT" sz="2400" b="1">
                <a:solidFill>
                  <a:prstClr val="black"/>
                </a:solidFill>
                <a:latin typeface="Georgia" pitchFamily="18" charset="0"/>
                <a:cs typeface="Arial" charset="0"/>
              </a:rPr>
              <a:t>  CERTIFICAZIONE COMPETENZE  PRIMO CICLO</a:t>
            </a:r>
          </a:p>
        </p:txBody>
      </p:sp>
    </p:spTree>
    <p:extLst>
      <p:ext uri="{BB962C8B-B14F-4D97-AF65-F5344CB8AC3E}">
        <p14:creationId xmlns:p14="http://schemas.microsoft.com/office/powerpoint/2010/main" xmlns="" val="48552456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 primo giorno di scuola (Viva la scuola) - from YouTub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41438" y="5408613"/>
            <a:ext cx="609600" cy="609600"/>
          </a:xfrm>
          <a:prstGeom prst="rect">
            <a:avLst/>
          </a:prstGeom>
        </p:spPr>
      </p:pic>
      <p:pic>
        <p:nvPicPr>
          <p:cNvPr id="119811" name="Picture 3" descr="logo baoba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750" y="5300663"/>
            <a:ext cx="649288" cy="71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1989138"/>
            <a:ext cx="3527425" cy="2736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 eaLnBrk="1" hangingPunct="1">
              <a:buClr>
                <a:srgbClr val="86D1EC"/>
              </a:buClr>
              <a:buFont typeface="Wingdings" pitchFamily="2" charset="2"/>
              <a:buNone/>
              <a:defRPr/>
            </a:pPr>
            <a:endParaRPr lang="it-IT" altLang="it-IT" sz="1800" kern="0" dirty="0" smtClean="0">
              <a:solidFill>
                <a:srgbClr val="FFFFFF"/>
              </a:solidFill>
              <a:latin typeface="Arial"/>
            </a:endParaRPr>
          </a:p>
          <a:p>
            <a:pPr algn="ctr" eaLnBrk="1" hangingPunct="1">
              <a:buClr>
                <a:srgbClr val="86D1EC"/>
              </a:buClr>
              <a:buFont typeface="Wingdings" pitchFamily="2" charset="2"/>
              <a:buNone/>
              <a:defRPr/>
            </a:pPr>
            <a:r>
              <a:rPr lang="it-IT" altLang="it-IT" sz="2800" kern="0" dirty="0" smtClean="0">
                <a:solidFill>
                  <a:srgbClr val="FFFFFF"/>
                </a:solidFill>
                <a:latin typeface="Arial"/>
              </a:rPr>
              <a:t>Vi ringrazio per </a:t>
            </a:r>
          </a:p>
          <a:p>
            <a:pPr algn="ctr" eaLnBrk="1" hangingPunct="1">
              <a:buClr>
                <a:srgbClr val="86D1EC"/>
              </a:buClr>
              <a:buFont typeface="Wingdings" pitchFamily="2" charset="2"/>
              <a:buNone/>
              <a:defRPr/>
            </a:pPr>
            <a:r>
              <a:rPr lang="it-IT" altLang="it-IT" sz="2800" kern="0" dirty="0" smtClean="0">
                <a:solidFill>
                  <a:srgbClr val="FFFFFF"/>
                </a:solidFill>
                <a:latin typeface="Arial"/>
              </a:rPr>
              <a:t>l’attenzione… </a:t>
            </a:r>
          </a:p>
          <a:p>
            <a:pPr algn="ctr" eaLnBrk="1" hangingPunct="1">
              <a:buClr>
                <a:srgbClr val="86D1EC"/>
              </a:buClr>
              <a:buFont typeface="Wingdings" pitchFamily="2" charset="2"/>
              <a:buNone/>
              <a:defRPr/>
            </a:pPr>
            <a:r>
              <a:rPr lang="it-IT" altLang="it-IT" sz="2800" kern="0" dirty="0" smtClean="0">
                <a:solidFill>
                  <a:srgbClr val="FFFFFF"/>
                </a:solidFill>
                <a:latin typeface="Arial"/>
              </a:rPr>
              <a:t>E….</a:t>
            </a:r>
          </a:p>
          <a:p>
            <a:pPr algn="ctr" eaLnBrk="1" hangingPunct="1">
              <a:buClr>
                <a:srgbClr val="86D1EC"/>
              </a:buClr>
              <a:buFont typeface="Wingdings" pitchFamily="2" charset="2"/>
              <a:buNone/>
              <a:defRPr/>
            </a:pPr>
            <a:r>
              <a:rPr lang="it-IT" altLang="it-IT" sz="2800" kern="0" smtClean="0">
                <a:solidFill>
                  <a:srgbClr val="FFFFFF"/>
                </a:solidFill>
                <a:latin typeface="Arial"/>
              </a:rPr>
              <a:t>ARRIVEDERCI </a:t>
            </a:r>
            <a:endParaRPr lang="it-IT" altLang="it-IT" sz="2800" kern="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814" name="Rettangolo 1"/>
          <p:cNvSpPr>
            <a:spLocks noChangeArrowheads="1"/>
          </p:cNvSpPr>
          <p:nvPr/>
        </p:nvSpPr>
        <p:spPr bwMode="auto">
          <a:xfrm>
            <a:off x="387350" y="6135688"/>
            <a:ext cx="2752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(</a:t>
            </a:r>
            <a:r>
              <a:rPr lang="it-IT" altLang="it-IT" sz="1800" b="1" u="sng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charset="0"/>
                <a:hlinkClick r:id="rId9"/>
              </a:rPr>
              <a:t>www.baobabricerca.org</a:t>
            </a:r>
            <a:r>
              <a:rPr lang="it-IT" altLang="it-IT" sz="1800" b="1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)</a:t>
            </a:r>
            <a:r>
              <a:rPr lang="it-IT" altLang="it-IT" sz="180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</a:t>
            </a:r>
            <a:endParaRPr lang="it-IT" altLang="it-IT" sz="1800">
              <a:solidFill>
                <a:srgbClr val="FFFF0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3962410" cy="453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15889"/>
            <a:ext cx="9144000" cy="93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kumimoji="1" lang="it-IT" altLang="it-IT" sz="1200" kern="0" dirty="0">
                <a:solidFill>
                  <a:srgbClr val="66FF33"/>
                </a:solidFill>
                <a:latin typeface="Arial Narrow"/>
              </a:rPr>
              <a:t>I.C. “G. </a:t>
            </a:r>
            <a:r>
              <a:rPr kumimoji="1" lang="it-IT" altLang="it-IT" sz="1200" kern="0" dirty="0" err="1">
                <a:solidFill>
                  <a:srgbClr val="66FF33"/>
                </a:solidFill>
                <a:latin typeface="Arial Narrow"/>
              </a:rPr>
              <a:t>Nosengo</a:t>
            </a:r>
            <a:r>
              <a:rPr kumimoji="1" lang="it-IT" altLang="it-IT" sz="1200" kern="0" dirty="0">
                <a:solidFill>
                  <a:srgbClr val="66FF33"/>
                </a:solidFill>
                <a:latin typeface="Arial Narrow"/>
              </a:rPr>
              <a:t>” – </a:t>
            </a:r>
            <a:r>
              <a:rPr kumimoji="1" lang="it-IT" altLang="it-IT" sz="1000" kern="0" dirty="0">
                <a:solidFill>
                  <a:srgbClr val="66FF33"/>
                </a:solidFill>
                <a:latin typeface="Arial Narrow"/>
              </a:rPr>
              <a:t>Petrosino 22-24 Maggio 2017</a:t>
            </a:r>
            <a:br>
              <a:rPr kumimoji="1" lang="it-IT" altLang="it-IT" sz="1000" kern="0" dirty="0">
                <a:solidFill>
                  <a:srgbClr val="66FF33"/>
                </a:solidFill>
                <a:latin typeface="Arial Narrow"/>
              </a:rPr>
            </a:br>
            <a:r>
              <a:rPr kumimoji="1" lang="it-IT" altLang="it-IT" sz="600" kern="0" dirty="0" smtClean="0">
                <a:solidFill>
                  <a:srgbClr val="66FF33"/>
                </a:solidFill>
                <a:latin typeface="Arial Narrow"/>
              </a:rPr>
              <a:t> </a:t>
            </a:r>
            <a:br>
              <a:rPr kumimoji="1" lang="it-IT" altLang="it-IT" sz="600" kern="0" dirty="0" smtClean="0">
                <a:solidFill>
                  <a:srgbClr val="66FF33"/>
                </a:solidFill>
                <a:latin typeface="Arial Narrow"/>
              </a:rPr>
            </a:br>
            <a:r>
              <a:rPr kumimoji="1" lang="it-IT" altLang="it-IT" sz="1800" kern="0" dirty="0" smtClean="0">
                <a:solidFill>
                  <a:srgbClr val="FF0000"/>
                </a:solidFill>
                <a:latin typeface="Arial Narrow"/>
              </a:rPr>
              <a:t>T. Pera</a:t>
            </a:r>
            <a:r>
              <a:rPr kumimoji="1" lang="it-IT" altLang="it-IT" sz="900" kern="0" dirty="0" smtClean="0">
                <a:solidFill>
                  <a:srgbClr val="FF0000"/>
                </a:solidFill>
                <a:latin typeface="Arial Narrow"/>
              </a:rPr>
              <a:t> –  </a:t>
            </a:r>
            <a:r>
              <a:rPr kumimoji="1" lang="it-IT" altLang="it-IT" sz="2000" i="1" u="sng" kern="0" dirty="0" smtClean="0">
                <a:solidFill>
                  <a:srgbClr val="FFFF00"/>
                </a:solidFill>
                <a:latin typeface="Arial Narrow"/>
              </a:rPr>
              <a:t>Ambiente Scuola e didattica per competenze</a:t>
            </a:r>
            <a:r>
              <a:rPr kumimoji="1" lang="it-IT" altLang="it-IT" sz="2000" i="1" kern="0" dirty="0" smtClean="0">
                <a:solidFill>
                  <a:srgbClr val="FFFF00"/>
                </a:solidFill>
                <a:latin typeface="Arial Narrow"/>
              </a:rPr>
              <a:t>: </a:t>
            </a:r>
            <a:br>
              <a:rPr kumimoji="1" lang="it-IT" altLang="it-IT" sz="2000" i="1" kern="0" dirty="0" smtClean="0">
                <a:solidFill>
                  <a:srgbClr val="FFFF00"/>
                </a:solidFill>
                <a:latin typeface="Arial Narrow"/>
              </a:rPr>
            </a:br>
            <a:r>
              <a:rPr kumimoji="1" lang="it-IT" altLang="it-IT" sz="2000" i="1" kern="0" dirty="0" smtClean="0">
                <a:solidFill>
                  <a:srgbClr val="FFFF00"/>
                </a:solidFill>
                <a:latin typeface="Arial Narrow"/>
              </a:rPr>
              <a:t>problemi, consigli, esempi e strumenti per la scuola d’oggi</a:t>
            </a:r>
            <a:endParaRPr lang="it-IT" altLang="it-IT" sz="2000" i="1" kern="0" dirty="0" smtClean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98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asellaDiTesto 1"/>
          <p:cNvSpPr txBox="1">
            <a:spLocks noChangeArrowheads="1"/>
          </p:cNvSpPr>
          <p:nvPr/>
        </p:nvSpPr>
        <p:spPr bwMode="auto">
          <a:xfrm>
            <a:off x="785813" y="2500313"/>
            <a:ext cx="7500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800">
                <a:solidFill>
                  <a:prstClr val="black"/>
                </a:solidFill>
                <a:latin typeface="Georgia" pitchFamily="18" charset="0"/>
                <a:cs typeface="Arial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xmlns="" val="2132754330"/>
      </p:ext>
    </p:extLst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15913"/>
            <a:ext cx="4714875" cy="654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IMG_00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8" y="285750"/>
            <a:ext cx="4716462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copertina valuta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8323"/>
            <a:ext cx="5472608" cy="688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05962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1" descr="img4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566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3733205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  <p:sp>
        <p:nvSpPr>
          <p:cNvPr id="4" name="CasellaDiTesto 2"/>
          <p:cNvSpPr txBox="1">
            <a:spLocks noChangeArrowheads="1"/>
          </p:cNvSpPr>
          <p:nvPr/>
        </p:nvSpPr>
        <p:spPr bwMode="auto">
          <a:xfrm>
            <a:off x="428596" y="4857760"/>
            <a:ext cx="800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Il fumetto rivela </a:t>
            </a:r>
            <a:r>
              <a:rPr lang="it-IT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interessanti indizi di competenza o gravi </a:t>
            </a:r>
            <a:r>
              <a:rPr lang="it-IT" sz="2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misconcezioni</a:t>
            </a:r>
            <a:r>
              <a:rPr lang="it-IT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0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5"/>
            <a:ext cx="9144000" cy="287896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 altLang="it-IT" sz="3600" b="1" kern="0" dirty="0" smtClean="0">
              <a:solidFill>
                <a:srgbClr val="FFFF00"/>
              </a:solidFill>
            </a:endParaRPr>
          </a:p>
        </p:txBody>
      </p:sp>
      <p:pic>
        <p:nvPicPr>
          <p:cNvPr id="9218" name="Picture 2" descr="E:\Documenti\Cartella Lavoro\AGGIORNAMENTO\PETROSINO di TRAPANI\img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25487"/>
            <a:ext cx="5256584" cy="600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81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 questa allieva di 2^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11944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E:\Documenti\Cartella Lavoro\AGGIORNAMENTO\PETROSINO di TRAPANI\img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667"/>
            <a:ext cx="5868144" cy="68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79388" y="2204864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METTIAMOCI </a:t>
            </a:r>
            <a:endParaRPr lang="it-IT" altLang="it-IT" sz="36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j-ea"/>
              <a:cs typeface="+mj-cs"/>
            </a:endParaRPr>
          </a:p>
          <a:p>
            <a:r>
              <a:rPr lang="it-IT" altLang="it-IT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ALLA </a:t>
            </a:r>
            <a:r>
              <a:rPr lang="it-IT" altLang="it-IT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PROVA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6251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 questa allieva di 2^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277750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3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</p:txBody>
      </p:sp>
    </p:spTree>
    <p:extLst>
      <p:ext uri="{BB962C8B-B14F-4D97-AF65-F5344CB8AC3E}">
        <p14:creationId xmlns:p14="http://schemas.microsoft.com/office/powerpoint/2010/main" xmlns="" val="3315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tabella 4"/>
          <p:cNvGraphicFramePr>
            <a:graphicFrameLocks noGrp="1"/>
          </p:cNvGraphicFramePr>
          <p:nvPr/>
        </p:nvGraphicFramePr>
        <p:xfrm>
          <a:off x="0" y="0"/>
          <a:ext cx="9144000" cy="7329162"/>
        </p:xfrm>
        <a:graphic>
          <a:graphicData uri="http://schemas.openxmlformats.org/drawingml/2006/table">
            <a:tbl>
              <a:tblPr/>
              <a:tblGrid>
                <a:gridCol w="2960688"/>
                <a:gridCol w="4960937"/>
                <a:gridCol w="1222375"/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INDICATORI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INDICI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LIVELLI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61963">
                <a:tc row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Agire in modo autonomo e responsabile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1 –  Adotta atteggiamenti adeguati al contesto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46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2 –  Mette in atto strategie per favorire l’apprendimento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46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3 –  Argomenta in modo coerente scelte e opinioni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46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4 –  Sa assumere e portare a termini ruoli di responsabilità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Collaborare e partecipare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5 –  Ha spirito di iniziativa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6 –  Sa operare in gruppo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Acquisire e interpretare informazioni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7 –  Sa comprendere testi scritti di vario tipo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8 –  Sa argomentare usando tabelle e grafici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Individuare collegamenti e relazioni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9 –  Dispone di conoscenze consolidate che sa usare per formulare ipotesi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10 – Dispone di conoscenze consolidate che sa utilizzare per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       interpretare fatti o fenomeni e giustificare risultati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Progettare e risolvere problemi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11 – Propone strategie per risolvere problemi (progettazione)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12 – Attua procedure operative per risolvere problemi     (attuazione)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Comunicare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13 – Sa esprimere ciò che ha appreso ricorrendo anche a registri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        linguistici diversi in relazione a destinatari differenti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14 – Sa elaborare, argomentare e comunicare utilizzando strumenti informatici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Imparare ad imparare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15 – Impara autonomamente cose che non gli sono state spiegate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16 – E’ curioso e desideroso di scoprire i perché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A-B-C-D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0330212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storia al… contrario – CL 1A</a:t>
            </a:r>
            <a:endParaRPr lang="it-IT" dirty="0"/>
          </a:p>
        </p:txBody>
      </p:sp>
      <p:pic>
        <p:nvPicPr>
          <p:cNvPr id="4098" name="Picture 2" descr="E:\Documenti\Cartella Lavoro\AGGIORNAMENTO\PETROSINO di TRAPANI\img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5" y="1268760"/>
            <a:ext cx="4104456" cy="542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ocumenti\Cartella Lavoro\AGGIORNAMENTO\PETROSINO di TRAPANI\img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286117"/>
            <a:ext cx="41656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ccia a destra 3"/>
          <p:cNvSpPr/>
          <p:nvPr/>
        </p:nvSpPr>
        <p:spPr bwMode="auto">
          <a:xfrm>
            <a:off x="4283968" y="3789040"/>
            <a:ext cx="576064" cy="43204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74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i due elaborati parziali dei bambini di 	classe PRIMA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 quello poi costruito collettivamente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10379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4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</p:txBody>
      </p:sp>
    </p:spTree>
    <p:extLst>
      <p:ext uri="{BB962C8B-B14F-4D97-AF65-F5344CB8AC3E}">
        <p14:creationId xmlns:p14="http://schemas.microsoft.com/office/powerpoint/2010/main" xmlns="" val="27493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978" y="116905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28" y="44624"/>
            <a:ext cx="626948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 altLang="it-IT" sz="3600" b="1" kern="0" dirty="0" smtClean="0">
              <a:solidFill>
                <a:srgbClr val="FFFF00"/>
              </a:solidFill>
            </a:endParaRPr>
          </a:p>
        </p:txBody>
      </p:sp>
      <p:pic>
        <p:nvPicPr>
          <p:cNvPr id="6146" name="Picture 2" descr="E:\Documenti\Cartella Lavoro\AGGIORNAMENTO\PETROSINO di TRAPANI\LA FABBRICA DELLE NUVOLE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16" y="670379"/>
            <a:ext cx="4419600" cy="618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Documenti\Cartella Lavoro\AGGIORNAMENTO\PETROSINO di TRAPANI\LA FABBRICA DELLE NUVOLE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0851" y="670378"/>
            <a:ext cx="4542581" cy="618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18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 questa allieva di 3^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23001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1917105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5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24662" y="3212976"/>
            <a:ext cx="8896987" cy="2991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lvl="1" eaLnBrk="0" hangingPunct="0">
              <a:spcBef>
                <a:spcPct val="20000"/>
              </a:spcBef>
            </a:pPr>
            <a:r>
              <a:rPr lang="it-IT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Marina, Luca e Sara devono calcolare il quoziente della divisione </a:t>
            </a:r>
            <a:r>
              <a:rPr lang="it-IT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/>
              </a:rPr>
              <a:t>1080:72 </a:t>
            </a:r>
            <a:endParaRPr lang="it-IT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 Math"/>
            </a:endParaRPr>
          </a:p>
          <a:p>
            <a:pPr marL="400050" lvl="1" eaLnBrk="0" hangingPunct="0">
              <a:spcBef>
                <a:spcPct val="20000"/>
              </a:spcBef>
            </a:pPr>
            <a:r>
              <a:rPr lang="it-IT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 </a:t>
            </a:r>
            <a:r>
              <a:rPr lang="it-IT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non possono né usare la calcolatrice, né usare il metodo del conto in colonna. </a:t>
            </a:r>
            <a:endParaRPr lang="it-IT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400050" lvl="1" eaLnBrk="0" hangingPunct="0">
              <a:spcBef>
                <a:spcPct val="20000"/>
              </a:spcBef>
            </a:pPr>
            <a:r>
              <a:rPr lang="it-IT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Tutti </a:t>
            </a:r>
            <a:r>
              <a:rPr lang="it-IT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 tre scompongono i due numeri in fattori primi, poi però svolgono </a:t>
            </a:r>
            <a:endParaRPr lang="it-IT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400050" lvl="1" eaLnBrk="0" hangingPunct="0">
              <a:spcBef>
                <a:spcPct val="20000"/>
              </a:spcBef>
            </a:pPr>
            <a:r>
              <a:rPr lang="it-IT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l’esercizio </a:t>
            </a:r>
            <a:r>
              <a:rPr lang="it-IT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 modo diverso. </a:t>
            </a:r>
          </a:p>
          <a:p>
            <a:pPr marL="400050" lvl="1" eaLnBrk="0" hangingPunct="0">
              <a:spcBef>
                <a:spcPct val="20000"/>
              </a:spcBef>
            </a:pPr>
            <a:r>
              <a:rPr lang="it-IT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Le giustificazioni di Marina, Luca e Sara </a:t>
            </a:r>
            <a:endParaRPr lang="it-IT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86D1EC"/>
              </a:buClr>
              <a:buSzPct val="90000"/>
              <a:buBlip>
                <a:blip r:embed="rId4"/>
              </a:buBlip>
            </a:pPr>
            <a:r>
              <a:rPr lang="it-IT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1) Descrivi ciascuno dei tre procedimenti, giustificando ciascun passaggio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86D1EC"/>
              </a:buClr>
              <a:buSzPct val="90000"/>
              <a:buBlip>
                <a:blip r:embed="rId4"/>
              </a:buBlip>
            </a:pPr>
            <a:r>
              <a:rPr lang="it-IT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2) Esegui la divisione 432:16 in ciascuno dei tre modi. 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86D1EC"/>
              </a:buClr>
              <a:buSzPct val="90000"/>
              <a:buBlip>
                <a:blip r:embed="rId4"/>
              </a:buBlip>
            </a:pPr>
            <a:r>
              <a:rPr lang="it-IT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3) Quale procedimento preferisci? Perché? </a:t>
            </a:r>
          </a:p>
        </p:txBody>
      </p:sp>
    </p:spTree>
    <p:extLst>
      <p:ext uri="{BB962C8B-B14F-4D97-AF65-F5344CB8AC3E}">
        <p14:creationId xmlns:p14="http://schemas.microsoft.com/office/powerpoint/2010/main" xmlns="" val="32823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08721"/>
            <a:ext cx="9123452" cy="4530725"/>
          </a:xfrm>
        </p:spPr>
        <p:txBody>
          <a:bodyPr/>
          <a:lstStyle/>
          <a:p>
            <a:pPr marL="400050" lvl="1" indent="0">
              <a:buNone/>
            </a:pPr>
            <a:r>
              <a:rPr lang="it-IT" sz="1800" dirty="0">
                <a:solidFill>
                  <a:srgbClr val="FFFF00"/>
                </a:solidFill>
              </a:rPr>
              <a:t>	</a:t>
            </a:r>
          </a:p>
          <a:p>
            <a:pPr marL="0" indent="0">
              <a:buNone/>
            </a:pPr>
            <a:r>
              <a:rPr lang="it-IT" dirty="0" smtClean="0"/>
              <a:t> 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 Marina</a:t>
            </a:r>
            <a:r>
              <a:rPr lang="it-IT" sz="1800" dirty="0" smtClean="0"/>
              <a:t> </a:t>
            </a:r>
          </a:p>
          <a:p>
            <a:pPr marL="0" indent="0">
              <a:buNone/>
            </a:pPr>
            <a:endParaRPr lang="it-IT" sz="1800" dirty="0">
              <a:solidFill>
                <a:srgbClr val="FFFF00"/>
              </a:solidFill>
            </a:endParaRPr>
          </a:p>
          <a:p>
            <a:endParaRPr lang="it-IT" sz="1800" dirty="0" smtClean="0">
              <a:solidFill>
                <a:srgbClr val="FFFF00"/>
              </a:solidFill>
            </a:endParaRPr>
          </a:p>
          <a:p>
            <a:endParaRPr lang="it-IT" sz="1800" dirty="0">
              <a:solidFill>
                <a:srgbClr val="FFFF00"/>
              </a:solidFill>
            </a:endParaRPr>
          </a:p>
          <a:p>
            <a:endParaRPr lang="it-IT" sz="1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sz="1800" dirty="0">
                <a:solidFill>
                  <a:srgbClr val="FFFF00"/>
                </a:solidFill>
              </a:rPr>
              <a:t>	</a:t>
            </a:r>
          </a:p>
          <a:p>
            <a:pPr marL="0" indent="0">
              <a:buNone/>
            </a:pPr>
            <a:r>
              <a:rPr lang="it-IT" dirty="0">
                <a:solidFill>
                  <a:srgbClr val="FFFF00"/>
                </a:solidFill>
              </a:rPr>
              <a:t>	</a:t>
            </a:r>
          </a:p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3271" y="924923"/>
            <a:ext cx="5175523" cy="218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6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E:\Documenti\Cartella Lavoro\AGGIORNAMENTO\PETROSINO di TRAPANI\le giustificazioni MARI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39" y="3212976"/>
            <a:ext cx="698960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42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08721"/>
            <a:ext cx="9123452" cy="4530725"/>
          </a:xfrm>
        </p:spPr>
        <p:txBody>
          <a:bodyPr/>
          <a:lstStyle/>
          <a:p>
            <a:pPr marL="400050" lvl="1" indent="0">
              <a:buNone/>
            </a:pPr>
            <a:endParaRPr lang="it-IT" sz="3200" dirty="0" smtClean="0">
              <a:solidFill>
                <a:srgbClr val="FFFFFF"/>
              </a:solidFill>
              <a:ea typeface="+mn-ea"/>
              <a:cs typeface="+mn-cs"/>
            </a:endParaRPr>
          </a:p>
          <a:p>
            <a:pPr marL="400050" lvl="1" indent="0">
              <a:buNone/>
            </a:pPr>
            <a:endParaRPr lang="it-IT" sz="3200" dirty="0">
              <a:solidFill>
                <a:srgbClr val="FFFFFF"/>
              </a:solidFill>
              <a:ea typeface="+mn-ea"/>
              <a:cs typeface="+mn-cs"/>
            </a:endParaRPr>
          </a:p>
          <a:p>
            <a:pPr marL="400050" lvl="1" indent="0">
              <a:buNone/>
            </a:pPr>
            <a:endParaRPr lang="it-IT" sz="3200" dirty="0" smtClean="0">
              <a:solidFill>
                <a:srgbClr val="FFFFFF"/>
              </a:solidFill>
              <a:ea typeface="+mn-ea"/>
              <a:cs typeface="+mn-cs"/>
            </a:endParaRPr>
          </a:p>
          <a:p>
            <a:pPr marL="400050" lvl="1" indent="0">
              <a:buNone/>
            </a:pPr>
            <a:r>
              <a:rPr lang="it-IT" sz="3200" dirty="0" smtClean="0">
                <a:solidFill>
                  <a:srgbClr val="FFFFFF"/>
                </a:solidFill>
                <a:ea typeface="+mn-ea"/>
                <a:cs typeface="+mn-cs"/>
              </a:rPr>
              <a:t>Luca</a:t>
            </a:r>
            <a:r>
              <a:rPr lang="it-IT" dirty="0" smtClean="0"/>
              <a:t> </a:t>
            </a:r>
            <a:r>
              <a:rPr lang="it-IT" dirty="0">
                <a:solidFill>
                  <a:srgbClr val="FFFF00"/>
                </a:solidFill>
              </a:rPr>
              <a:t>	</a:t>
            </a:r>
          </a:p>
          <a:p>
            <a:endParaRPr lang="it-IT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6" name="Picture 10" descr="logo baob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94456"/>
            <a:ext cx="6984776" cy="249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E:\Documenti\Cartella Lavoro\AGGIORNAMENTO\PETROSINO di TRAPANI\le giustificazioni LUC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5918" y="2853308"/>
            <a:ext cx="6996561" cy="37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946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08721"/>
            <a:ext cx="9123452" cy="1584175"/>
          </a:xfrm>
        </p:spPr>
        <p:txBody>
          <a:bodyPr/>
          <a:lstStyle/>
          <a:p>
            <a:endParaRPr lang="it-IT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sz="4800" dirty="0"/>
              <a:t> </a:t>
            </a:r>
            <a:endParaRPr lang="it-IT" sz="4800" dirty="0" smtClean="0"/>
          </a:p>
          <a:p>
            <a:pPr marL="0" indent="0">
              <a:buNone/>
            </a:pPr>
            <a:endParaRPr lang="it-IT" sz="4800" dirty="0"/>
          </a:p>
          <a:p>
            <a:pPr marL="0" indent="0">
              <a:buNone/>
            </a:pPr>
            <a:r>
              <a:rPr lang="it-IT" dirty="0" smtClean="0"/>
              <a:t>Sara </a:t>
            </a:r>
            <a:endParaRPr lang="it-IT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dirty="0" smtClean="0"/>
              <a:t>               </a:t>
            </a:r>
            <a:endParaRPr lang="it-IT" sz="1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FFFF00"/>
                </a:solidFill>
              </a:rPr>
              <a:t>	</a:t>
            </a:r>
          </a:p>
          <a:p>
            <a:endParaRPr lang="it-IT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6" name="Picture 10" descr="logo baob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84626"/>
            <a:ext cx="6275908" cy="257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E:\Documenti\Cartella Lavoro\AGGIORNAMENTO\PETROSINO di TRAPANI\le giustificazioni SA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4805" y="3466320"/>
            <a:ext cx="6254750" cy="28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587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 questa allieva di 3^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20671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 txBox="1">
            <a:spLocks/>
          </p:cNvSpPr>
          <p:nvPr/>
        </p:nvSpPr>
        <p:spPr>
          <a:xfrm>
            <a:off x="34697" y="1078729"/>
            <a:ext cx="9144000" cy="5760243"/>
          </a:xfrm>
          <a:prstGeom prst="rect">
            <a:avLst/>
          </a:prstGeom>
        </p:spPr>
        <p:txBody>
          <a:bodyPr/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indizi che emergono dal dialogo pedagogico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frammenti dalla narrazione metacognitiva: i </a:t>
            </a:r>
            <a:r>
              <a:rPr kumimoji="0" lang="it-IT" altLang="it-IT" sz="18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TEPs</a:t>
            </a: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altLang="it-IT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it-IT" altLang="it-IT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TE</a:t>
            </a:r>
            <a:r>
              <a:rPr kumimoji="0" lang="it-IT" altLang="it-IT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xtual</a:t>
            </a:r>
            <a:r>
              <a:rPr kumimoji="0" lang="it-IT" altLang="it-IT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altLang="it-IT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it-IT" altLang="it-IT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roductions by </a:t>
            </a:r>
            <a:r>
              <a:rPr kumimoji="0" lang="it-IT" altLang="it-IT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pupil</a:t>
            </a:r>
            <a:r>
              <a:rPr kumimoji="0" lang="it-IT" altLang="it-IT" sz="1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it-IT" altLang="it-IT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tracce dalle fonti: il principio di VALORIZZAZIONE con enunciato minimo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tracce dalla frequentazione dei </a:t>
            </a:r>
            <a:r>
              <a:rPr kumimoji="0" lang="it-IT" altLang="it-IT" sz="1800" b="1" i="1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fattuali</a:t>
            </a: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it-IT" altLang="it-IT" sz="1800" b="1" i="1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controfattuali</a:t>
            </a: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testimonianze dei </a:t>
            </a:r>
            <a:r>
              <a:rPr kumimoji="0" lang="it-IT" altLang="it-IT" sz="1800" b="1" i="1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cambiamenti di registro comunicativo</a:t>
            </a:r>
            <a:endParaRPr kumimoji="0" lang="it-IT" altLang="it-IT" sz="1800" b="1" i="0" u="sng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Impronte dal «costruisci la notizia»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Dall’esperimento-esercizio (copione) all’esperienza-problema (quadro di…)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impronte rilevabili dalle mappe mentali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indizi rilevabili dagli schemi mentali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Tracce dalla costruzione di un Quadro di Narrazione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registrazione della lezione auto-organizzata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L’ «osservatore», indizi dai report degli allievi incaricati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Scopri la notizia: la ʺdisciplinaʺ… nascosta o le web-</a:t>
            </a:r>
            <a:r>
              <a:rPr kumimoji="0" lang="it-IT" altLang="it-IT" sz="18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quest</a:t>
            </a:r>
            <a:endParaRPr kumimoji="0" lang="it-IT" altLang="it-IT" sz="18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Gli errori che costruiscono </a:t>
            </a:r>
            <a:r>
              <a:rPr kumimoji="0" lang="it-IT" altLang="it-IT" sz="18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saperi</a:t>
            </a:r>
            <a:endParaRPr kumimoji="0" lang="it-IT" altLang="it-IT" sz="1800" b="1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Architetto e risolutore di problemi, imprenditore</a:t>
            </a: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942" y="-171400"/>
            <a:ext cx="91440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alt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I.C. “G. </a:t>
            </a:r>
            <a:r>
              <a:rPr kumimoji="1" lang="it-IT" alt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Nosengo</a:t>
            </a:r>
            <a:r>
              <a:rPr kumimoji="1" lang="it-IT" alt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” – </a:t>
            </a:r>
            <a:r>
              <a:rPr kumimoji="1" lang="it-IT" altLang="it-IT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Petrosino 22-24 Maggio 2017</a:t>
            </a:r>
            <a:br>
              <a:rPr kumimoji="1" lang="it-IT" altLang="it-IT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</a:br>
            <a:r>
              <a:rPr kumimoji="1" lang="it-IT" altLang="it-IT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Corso di Formazione a.s.2016-2017”</a:t>
            </a:r>
            <a:br>
              <a:rPr kumimoji="1" lang="it-IT" altLang="it-IT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</a:br>
            <a:r>
              <a:rPr kumimoji="1" lang="it-IT" altLang="it-IT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 </a:t>
            </a:r>
            <a:br>
              <a:rPr kumimoji="1" lang="it-IT" altLang="it-IT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</a:br>
            <a:r>
              <a:rPr kumimoji="1" lang="it-IT" alt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T. Pera</a:t>
            </a:r>
            <a:r>
              <a:rPr kumimoji="1" lang="it-IT" altLang="it-IT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 –  </a:t>
            </a:r>
            <a:r>
              <a:rPr kumimoji="1" lang="it-IT" altLang="it-IT" sz="2000" b="1" i="1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Didattica e valutazione per competenze</a:t>
            </a:r>
            <a:r>
              <a:rPr kumimoji="1" lang="it-IT" altLang="it-IT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: </a:t>
            </a:r>
            <a:br>
              <a:rPr kumimoji="1" lang="it-IT" altLang="it-IT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</a:br>
            <a:r>
              <a:rPr kumimoji="1" lang="it-IT" altLang="it-IT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Narrow"/>
                <a:ea typeface="+mj-ea"/>
                <a:cs typeface="+mj-cs"/>
              </a:rPr>
              <a:t>problemi, consigli, esempi e strumenti per la scuola d’oggi</a:t>
            </a:r>
            <a:endParaRPr kumimoji="0" lang="it-IT" altLang="it-IT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Narrow"/>
              <a:ea typeface="+mj-ea"/>
              <a:cs typeface="+mj-cs"/>
            </a:endParaRPr>
          </a:p>
        </p:txBody>
      </p:sp>
      <p:pic>
        <p:nvPicPr>
          <p:cNvPr id="7" name="Picture 10" descr="logo baob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79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6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</p:txBody>
      </p:sp>
    </p:spTree>
    <p:extLst>
      <p:ext uri="{BB962C8B-B14F-4D97-AF65-F5344CB8AC3E}">
        <p14:creationId xmlns:p14="http://schemas.microsoft.com/office/powerpoint/2010/main" xmlns="" val="3977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sz="quarter" idx="4294967295"/>
          </p:nvPr>
        </p:nvSpPr>
        <p:spPr>
          <a:xfrm>
            <a:off x="323850" y="404813"/>
            <a:ext cx="8820150" cy="863600"/>
          </a:xfrm>
        </p:spPr>
        <p:txBody>
          <a:bodyPr anchor="b"/>
          <a:lstStyle/>
          <a:p>
            <a:pPr eaLnBrk="1" hangingPunct="1"/>
            <a:r>
              <a:rPr lang="it-IT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Mettiamoci alla prova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sz="quarter" idx="4294967295"/>
          </p:nvPr>
        </p:nvSpPr>
        <p:spPr>
          <a:xfrm>
            <a:off x="468313" y="1844675"/>
            <a:ext cx="8135937" cy="4248150"/>
          </a:xfrm>
        </p:spPr>
        <p:txBody>
          <a:bodyPr/>
          <a:lstStyle/>
          <a:p>
            <a:pPr marL="514350" indent="-514350" eaLnBrk="1" hangingPunct="1">
              <a:lnSpc>
                <a:spcPct val="140000"/>
              </a:lnSpc>
              <a:buFont typeface="Tahoma" pitchFamily="34" charset="0"/>
              <a:buNone/>
            </a:pPr>
            <a:r>
              <a:rPr lang="it-IT" sz="2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Esaminiamo ora l’elaborato che segue:</a:t>
            </a:r>
          </a:p>
          <a:p>
            <a:pPr marL="514350" indent="-514350" eaLnBrk="1" hangingPunct="1">
              <a:lnSpc>
                <a:spcPct val="140000"/>
              </a:lnSpc>
              <a:buNone/>
            </a:pPr>
            <a:r>
              <a:rPr lang="it-IT" sz="2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	scegliamo gli indici/indicatori che riteniamo più coerenti con la prova; </a:t>
            </a:r>
          </a:p>
          <a:p>
            <a:pPr marL="514350" indent="-514350" eaLnBrk="1" hangingPunct="1">
              <a:lnSpc>
                <a:spcPct val="140000"/>
              </a:lnSpc>
              <a:buNone/>
            </a:pPr>
            <a:r>
              <a:rPr lang="it-IT" sz="2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	per ogni indice, esprimiamo le valutazioni di livello scegliendo volta a volta tra A, B, C, D;</a:t>
            </a:r>
          </a:p>
          <a:p>
            <a:pPr marL="514350" indent="-514350" eaLnBrk="1" hangingPunct="1">
              <a:lnSpc>
                <a:spcPct val="140000"/>
              </a:lnSpc>
              <a:buNone/>
            </a:pPr>
            <a:r>
              <a:rPr lang="it-IT" sz="2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	costruiamo l’area che corrisponde al PROFILO </a:t>
            </a:r>
            <a:r>
              <a:rPr lang="it-IT" sz="26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it-IT" sz="2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COMPETENZA </a:t>
            </a:r>
          </a:p>
        </p:txBody>
      </p:sp>
    </p:spTree>
    <p:extLst>
      <p:ext uri="{BB962C8B-B14F-4D97-AF65-F5344CB8AC3E}">
        <p14:creationId xmlns:p14="http://schemas.microsoft.com/office/powerpoint/2010/main" xmlns="" val="17206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765175"/>
            <a:ext cx="8280400" cy="5759450"/>
          </a:xfrm>
        </p:spPr>
        <p:txBody>
          <a:bodyPr/>
          <a:lstStyle/>
          <a:p>
            <a:pPr marL="92075" indent="0" eaLnBrk="1" hangingPunct="1">
              <a:lnSpc>
                <a:spcPct val="90000"/>
              </a:lnSpc>
              <a:buFont typeface="Georgia" pitchFamily="18" charset="0"/>
              <a:buNone/>
            </a:pPr>
            <a:r>
              <a:rPr lang="it-IT" altLang="it-IT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IL FIUME</a:t>
            </a:r>
          </a:p>
          <a:p>
            <a:pPr marL="92075" indent="0" eaLnBrk="1" hangingPunct="1">
              <a:lnSpc>
                <a:spcPct val="90000"/>
              </a:lnSpc>
              <a:buFont typeface="Georgia" pitchFamily="18" charset="0"/>
              <a:buNone/>
            </a:pPr>
            <a:endParaRPr lang="it-IT" altLang="it-IT" sz="2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2075" indent="0" eaLnBrk="1" hangingPunct="1">
              <a:lnSpc>
                <a:spcPts val="2880"/>
              </a:lnSpc>
              <a:spcBef>
                <a:spcPts val="600"/>
              </a:spcBef>
              <a:buFont typeface="Georgia" pitchFamily="18" charset="0"/>
              <a:buNone/>
            </a:pPr>
            <a:r>
              <a:rPr lang="it-IT" altLang="it-IT" sz="2400" i="1" dirty="0" smtClean="0"/>
              <a:t>Immagina di essere il fiume </a:t>
            </a:r>
            <a:r>
              <a:rPr lang="it-IT" altLang="it-IT" sz="2400" i="1" dirty="0" err="1" smtClean="0"/>
              <a:t>Toce</a:t>
            </a:r>
            <a:r>
              <a:rPr lang="it-IT" altLang="it-IT" sz="2400" i="1" dirty="0" smtClean="0"/>
              <a:t> (il fiume che oggi è affluente del Lago Maggiore) e racconta di te e del piccolo Lago di </a:t>
            </a:r>
            <a:r>
              <a:rPr lang="it-IT" altLang="it-IT" sz="2400" i="1" dirty="0" err="1" smtClean="0"/>
              <a:t>Mergozzo</a:t>
            </a:r>
            <a:r>
              <a:rPr lang="it-IT" altLang="it-IT" sz="2400" i="1" dirty="0" smtClean="0"/>
              <a:t>.</a:t>
            </a:r>
            <a:endParaRPr lang="it-IT" altLang="it-IT" sz="2400" dirty="0" smtClean="0"/>
          </a:p>
        </p:txBody>
      </p:sp>
      <p:pic>
        <p:nvPicPr>
          <p:cNvPr id="84996" name="Picture 4" descr="TOCE RIDOT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473328"/>
            <a:ext cx="6696918" cy="412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250825" y="0"/>
            <a:ext cx="838835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it-IT" altLang="it-IT" sz="2800" i="1" u="sng">
                <a:solidFill>
                  <a:srgbClr val="42445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Arial" charset="0"/>
              </a:rPr>
              <a:t>Cambio del registro comunicativo</a:t>
            </a:r>
          </a:p>
        </p:txBody>
      </p:sp>
    </p:spTree>
    <p:extLst>
      <p:ext uri="{BB962C8B-B14F-4D97-AF65-F5344CB8AC3E}">
        <p14:creationId xmlns:p14="http://schemas.microsoft.com/office/powerpoint/2010/main" xmlns="" val="20945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765175"/>
            <a:ext cx="7943850" cy="554414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Georgia" pitchFamily="18" charset="0"/>
              <a:buNone/>
            </a:pPr>
            <a:r>
              <a:rPr lang="it-IT" altLang="it-IT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it-IT" altLang="it-IT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IO SONO IL FIUME!!! </a:t>
            </a:r>
            <a:r>
              <a:rPr lang="it-IT" altLang="it-IT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(di Giovanni)</a:t>
            </a:r>
          </a:p>
          <a:p>
            <a:pPr eaLnBrk="1" hangingPunct="1">
              <a:lnSpc>
                <a:spcPct val="125000"/>
              </a:lnSpc>
            </a:pPr>
            <a:endParaRPr lang="it-IT" altLang="it-IT" sz="20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25000"/>
              </a:lnSpc>
              <a:buFont typeface="Georgia" pitchFamily="18" charset="0"/>
              <a:buNone/>
            </a:pPr>
            <a:r>
              <a:rPr lang="it-IT" altLang="it-IT" sz="22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Ciao ragazzi, io sono il fiume </a:t>
            </a:r>
            <a:r>
              <a:rPr lang="it-IT" altLang="it-IT" sz="2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Toce</a:t>
            </a:r>
            <a:r>
              <a:rPr lang="it-IT" altLang="it-IT" sz="22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sono nato da papà Ghiacciaio e mamma Sorgente e sono lo zio di Ticino e nonno di Po. Il mio lavoro è quello di trasportare acqua e detriti al mio amico lago Maggiore. Questo è il destino di noi fiumi: Ticino lavora per Po e Po lavora scaricando acque e detriti nel mare Adriatico. Una volta le acque del lago Maggiore deliziavano con le loro carezze anche il piccolo paese di </a:t>
            </a:r>
            <a:r>
              <a:rPr lang="it-IT" altLang="it-IT" sz="2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Mergozzo</a:t>
            </a:r>
            <a:r>
              <a:rPr lang="it-IT" altLang="it-IT" sz="22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ma, proprio per colpa dei miei detriti, ad un certo punto le acque si sono separate e hanno formato due laghi che, anche se separati, restano tra loro fratelli: il Maggiore e il </a:t>
            </a:r>
            <a:r>
              <a:rPr lang="it-IT" altLang="it-IT" sz="2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Mergozzo</a:t>
            </a:r>
            <a:r>
              <a:rPr lang="it-IT" altLang="it-IT" sz="22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978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 di Giovanni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8749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7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</p:txBody>
      </p:sp>
    </p:spTree>
    <p:extLst>
      <p:ext uri="{BB962C8B-B14F-4D97-AF65-F5344CB8AC3E}">
        <p14:creationId xmlns:p14="http://schemas.microsoft.com/office/powerpoint/2010/main" xmlns="" val="19085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17640" y="836712"/>
            <a:ext cx="4297693" cy="5006181"/>
          </a:xfrm>
        </p:spPr>
        <p:txBody>
          <a:bodyPr/>
          <a:lstStyle/>
          <a:p>
            <a:pPr marL="0" indent="0">
              <a:buNone/>
            </a:pPr>
            <a:r>
              <a:rPr lang="it-IT" sz="3600" i="1" dirty="0" smtClean="0">
                <a:latin typeface="Bodoni MT Poster Compressed" panose="02070706080601050204" pitchFamily="18" charset="0"/>
              </a:rPr>
              <a:t>Straordinario ritrovamento di due fanciulli</a:t>
            </a:r>
          </a:p>
          <a:p>
            <a:pPr marL="0" indent="0">
              <a:buNone/>
            </a:pPr>
            <a:r>
              <a:rPr lang="it-IT" sz="2000" i="1" dirty="0" smtClean="0"/>
              <a:t>Faustolo, un pastore che vive nelle vicinanze del Tevere, ha trovato due bambini piccolissimi e sembra siano stati salvati dalle cure di una lupa.</a:t>
            </a:r>
          </a:p>
          <a:p>
            <a:pPr marL="0" indent="0">
              <a:buNone/>
            </a:pPr>
            <a:r>
              <a:rPr lang="it-IT" sz="2000" i="1" dirty="0" err="1" smtClean="0"/>
              <a:t>Faudstolo</a:t>
            </a:r>
            <a:r>
              <a:rPr lang="it-IT" sz="2000" i="1" dirty="0" smtClean="0"/>
              <a:t> è un pastore basso e tarchiato che possiede un gregge di circa un </a:t>
            </a:r>
            <a:r>
              <a:rPr lang="it-IT" sz="2000" i="1" dirty="0" err="1" smtClean="0"/>
              <a:t>ceninaio</a:t>
            </a:r>
            <a:r>
              <a:rPr lang="it-IT" sz="2000" i="1" dirty="0" smtClean="0"/>
              <a:t> di pecore e vive in una piccola capanna sul colle Palatino. </a:t>
            </a:r>
          </a:p>
          <a:p>
            <a:pPr marL="0" indent="0">
              <a:buNone/>
            </a:pPr>
            <a:r>
              <a:rPr lang="it-IT" sz="2000" i="1" dirty="0" smtClean="0"/>
              <a:t>Questa mattina,…..</a:t>
            </a:r>
            <a:endParaRPr lang="it-IT" sz="2000" i="1" dirty="0"/>
          </a:p>
        </p:txBody>
      </p:sp>
      <p:pic>
        <p:nvPicPr>
          <p:cNvPr id="8194" name="Picture 2" descr="E:\Documenti\Cartella Lavoro\AGGIORNAMENTO\PETROSINO di TRAPANI\img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141561"/>
            <a:ext cx="4824536" cy="668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41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17640" y="836712"/>
            <a:ext cx="4297693" cy="5006181"/>
          </a:xfrm>
        </p:spPr>
        <p:txBody>
          <a:bodyPr/>
          <a:lstStyle/>
          <a:p>
            <a:pPr marL="0" indent="0">
              <a:buNone/>
            </a:pPr>
            <a:r>
              <a:rPr lang="it-IT" sz="3600" i="1" dirty="0" smtClean="0">
                <a:latin typeface="Bodoni MT Poster Compressed" panose="02070706080601050204" pitchFamily="18" charset="0"/>
              </a:rPr>
              <a:t>Straordinario ritrovamento di due fanciulli</a:t>
            </a:r>
          </a:p>
          <a:p>
            <a:pPr marL="0" indent="0">
              <a:buNone/>
            </a:pPr>
            <a:r>
              <a:rPr lang="it-IT" sz="1600" i="1" dirty="0" smtClean="0"/>
              <a:t>……non ha esitato portandoli nella casupola da sua moglie Acca </a:t>
            </a:r>
            <a:r>
              <a:rPr lang="it-IT" sz="1600" i="1" dirty="0" err="1" smtClean="0"/>
              <a:t>Laurentia</a:t>
            </a:r>
            <a:r>
              <a:rPr lang="it-IT" sz="1600" i="1" dirty="0" smtClean="0"/>
              <a:t>. Insieme decidono di adottarli e di chiamarli Romolo e Remo</a:t>
            </a:r>
          </a:p>
          <a:p>
            <a:pPr marL="0" indent="0">
              <a:buNone/>
            </a:pPr>
            <a:r>
              <a:rPr lang="it-IT" sz="2000" i="1" dirty="0" smtClean="0"/>
              <a:t>Faustolo commenta: «Ho deciso di prelevare i due neonati e di portarli alla mia capanna perché erano piccoli, soli e indifesi, anche se non affamati. Infatti, poco prima che arrivassi io, ho intravisto una </a:t>
            </a:r>
            <a:r>
              <a:rPr lang="it-IT" sz="2000" i="1" dirty="0" err="1" smtClean="0"/>
              <a:t>lupache</a:t>
            </a:r>
            <a:r>
              <a:rPr lang="it-IT" sz="2000" i="1" dirty="0" smtClean="0"/>
              <a:t> li sfamava» Acca, aggiunge: «Assieme a mio marito abbiamo p4r5eso questa decisione perché Romolo e Remo erano senza genitori e noi non abbiamo figli.»..</a:t>
            </a:r>
            <a:endParaRPr lang="it-IT" sz="2000" i="1" dirty="0"/>
          </a:p>
        </p:txBody>
      </p:sp>
      <p:pic>
        <p:nvPicPr>
          <p:cNvPr id="8194" name="Picture 2" descr="E:\Documenti\Cartella Lavoro\AGGIORNAMENTO\PETROSINO di TRAPANI\img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141561"/>
            <a:ext cx="4824536" cy="668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Documenti\Cartella Lavoro\AGGIORNAMENTO\PETROSINO di TRAPANI\2 ritrovamen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9" y="908720"/>
            <a:ext cx="4791677" cy="596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04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 5^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1557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8 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  <a:p>
            <a:pPr eaLnBrk="1" hangingPunct="1">
              <a:defRPr/>
            </a:pPr>
            <a:endParaRPr lang="it-IT" altLang="it-IT" sz="3600" b="1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valutazione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060848"/>
            <a:ext cx="4786346" cy="421996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55576" y="548680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Profili di competenza</a:t>
            </a:r>
            <a:endParaRPr lang="it-IT" sz="4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143372" y="1500174"/>
            <a:ext cx="4572032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AUTOVALUTAZIONE ALUNNO</a:t>
            </a:r>
            <a:endParaRPr lang="it-IT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2" descr="C:\Users\Tiziano_\Documents\Cartella Lavoro\ASSOCIAZIONE\EDITORIA\GIUNTI\FORMAZIONE GIUNTI-CANTINI\INTERVENTO\img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3673053" cy="365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0" y="5085184"/>
            <a:ext cx="4572032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VALUTAZIONE DELL’INSEGNANTE</a:t>
            </a:r>
            <a:endParaRPr lang="it-IT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8799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1922" y="75060"/>
            <a:ext cx="8686800" cy="918939"/>
          </a:xfrm>
        </p:spPr>
        <p:txBody>
          <a:bodyPr/>
          <a:lstStyle/>
          <a:p>
            <a:r>
              <a:rPr lang="it-IT" sz="3600" dirty="0" smtClean="0"/>
              <a:t>La struttura narrativa di Cenerentola</a:t>
            </a:r>
            <a:endParaRPr lang="it-IT" sz="3600" dirty="0"/>
          </a:p>
        </p:txBody>
      </p:sp>
      <p:pic>
        <p:nvPicPr>
          <p:cNvPr id="4098" name="Picture 2" descr="E:\Documenti\Cartella Lavoro\AGGIORNAMENTO\PETROSINO di TRAPANI\cenerentol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3"/>
            <a:ext cx="4032448" cy="55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E:\Documenti\Cartella Lavoro\AGGIORNAMENTO\PETROSINO di TRAPANI\cenerentola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3508"/>
            <a:ext cx="4104456" cy="54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43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 classe 4^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724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9 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  <a:p>
            <a:pPr eaLnBrk="1" hangingPunct="1">
              <a:defRPr/>
            </a:pPr>
            <a:endParaRPr lang="it-IT" altLang="it-IT" sz="3600" b="1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07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1789"/>
            <a:ext cx="8229600" cy="702915"/>
          </a:xfrm>
        </p:spPr>
        <p:txBody>
          <a:bodyPr/>
          <a:lstStyle/>
          <a:p>
            <a:r>
              <a:rPr lang="it-IT" dirty="0" smtClean="0"/>
              <a:t>L’imprenditore-risolutore</a:t>
            </a:r>
            <a:endParaRPr lang="it-IT" dirty="0"/>
          </a:p>
        </p:txBody>
      </p:sp>
      <p:pic>
        <p:nvPicPr>
          <p:cNvPr id="5122" name="Picture 2" descr="E:\Documenti\Cartella Lavoro\AGGIORNAMENTO\PETROSINO di TRAPANI\MATE 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140200" cy="59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ocumenti\Cartella Lavoro\AGGIORNAMENTO\PETROSINO di TRAPANI\MATE 3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500760" cy="46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logo baoba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9" y="160339"/>
            <a:ext cx="432172" cy="47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955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 classe 3^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15715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0935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10 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  <a:p>
            <a:pPr eaLnBrk="1" hangingPunct="1">
              <a:defRPr/>
            </a:pPr>
            <a:endParaRPr lang="it-IT" altLang="it-IT" sz="3600" b="1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836712"/>
            <a:ext cx="4608512" cy="1656184"/>
          </a:xfrm>
        </p:spPr>
        <p:txBody>
          <a:bodyPr/>
          <a:lstStyle/>
          <a:p>
            <a:r>
              <a:rPr lang="it-IT" dirty="0" smtClean="0"/>
              <a:t>Il lavoro </a:t>
            </a:r>
            <a:br>
              <a:rPr lang="it-IT" dirty="0" smtClean="0"/>
            </a:br>
            <a:r>
              <a:rPr lang="it-IT" dirty="0" smtClean="0"/>
              <a:t>in equipe </a:t>
            </a:r>
            <a:br>
              <a:rPr lang="it-IT" dirty="0" smtClean="0"/>
            </a:br>
            <a:r>
              <a:rPr lang="it-IT" sz="1800" dirty="0" smtClean="0"/>
              <a:t>ma ad ogni problema i ruoli si scambiano</a:t>
            </a:r>
            <a:endParaRPr lang="it-IT" sz="1800" dirty="0"/>
          </a:p>
        </p:txBody>
      </p:sp>
      <p:pic>
        <p:nvPicPr>
          <p:cNvPr id="6146" name="Picture 2" descr="E:\Documenti\Cartella Lavoro\AGGIORNAMENTO\PETROSINO di TRAPANI\img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54" y="18391"/>
            <a:ext cx="4906686" cy="681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00935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076056" y="4005064"/>
            <a:ext cx="35620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Una famiglia di 6 persone fa un </a:t>
            </a:r>
          </a:p>
          <a:p>
            <a:r>
              <a:rPr lang="it-IT" dirty="0" smtClean="0"/>
              <a:t>Viaggio in Inghilterra. Il costo </a:t>
            </a:r>
          </a:p>
          <a:p>
            <a:r>
              <a:rPr lang="it-IT" dirty="0" smtClean="0"/>
              <a:t>dell’aereo, per l’intera famiglia,</a:t>
            </a:r>
          </a:p>
          <a:p>
            <a:r>
              <a:rPr lang="it-IT" dirty="0" smtClean="0"/>
              <a:t>è di € 855,00. In  quel periodo, </a:t>
            </a:r>
          </a:p>
          <a:p>
            <a:r>
              <a:rPr lang="it-IT" dirty="0" smtClean="0"/>
              <a:t>a causa della "</a:t>
            </a:r>
            <a:r>
              <a:rPr lang="it-IT" dirty="0" err="1" smtClean="0"/>
              <a:t>Brexit</a:t>
            </a:r>
            <a:r>
              <a:rPr lang="it-IT" dirty="0" smtClean="0"/>
              <a:t>«, si verifica </a:t>
            </a:r>
          </a:p>
          <a:p>
            <a:r>
              <a:rPr lang="it-IT" dirty="0" smtClean="0"/>
              <a:t>un aumento di € 156,00.</a:t>
            </a:r>
          </a:p>
          <a:p>
            <a:r>
              <a:rPr lang="it-IT" dirty="0" smtClean="0"/>
              <a:t>Quanto costerà il biglietto per </a:t>
            </a:r>
          </a:p>
          <a:p>
            <a:r>
              <a:rPr lang="it-IT" dirty="0" smtClean="0"/>
              <a:t>ogni membro della famiglia?</a:t>
            </a:r>
            <a:endParaRPr lang="it-IT" dirty="0"/>
          </a:p>
        </p:txBody>
      </p:sp>
      <p:pic>
        <p:nvPicPr>
          <p:cNvPr id="7170" name="Picture 2" descr="E:\Documenti\Cartella Lavoro\AGGIORNAMENTO\PETROSINO di TRAPANI\img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5454419" cy="688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ocumenti\Cartella Lavoro\AGGIORNAMENTO\PETROSINO di TRAPANI\img2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1835"/>
            <a:ext cx="5031466" cy="68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53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836712"/>
            <a:ext cx="4608512" cy="1656184"/>
          </a:xfrm>
        </p:spPr>
        <p:txBody>
          <a:bodyPr/>
          <a:lstStyle/>
          <a:p>
            <a:r>
              <a:rPr lang="it-IT" dirty="0" smtClean="0"/>
              <a:t>Il lavoro </a:t>
            </a:r>
            <a:br>
              <a:rPr lang="it-IT" dirty="0" smtClean="0"/>
            </a:br>
            <a:r>
              <a:rPr lang="it-IT" dirty="0" smtClean="0"/>
              <a:t>in equipe </a:t>
            </a:r>
            <a:br>
              <a:rPr lang="it-IT" dirty="0" smtClean="0"/>
            </a:br>
            <a:r>
              <a:rPr lang="it-IT" sz="1800" dirty="0" smtClean="0"/>
              <a:t>ma ad ogni problema i ruoli si scambiano</a:t>
            </a:r>
            <a:endParaRPr lang="it-IT" sz="1800" dirty="0"/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00935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076056" y="4005064"/>
            <a:ext cx="38432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Notare la morfologia </a:t>
            </a:r>
          </a:p>
          <a:p>
            <a:pPr algn="ctr"/>
            <a:r>
              <a:rPr lang="it-IT" sz="2800" dirty="0" smtClean="0">
                <a:solidFill>
                  <a:srgbClr val="FFFFFF"/>
                </a:solidFill>
              </a:rPr>
              <a:t>dell’algoritmo risolutivo</a:t>
            </a:r>
            <a:endParaRPr lang="it-IT" sz="2800" dirty="0">
              <a:solidFill>
                <a:srgbClr val="FFFFFF"/>
              </a:solidFill>
            </a:endParaRPr>
          </a:p>
        </p:txBody>
      </p:sp>
      <p:pic>
        <p:nvPicPr>
          <p:cNvPr id="7171" name="Picture 3" descr="E:\Documenti\Cartella Lavoro\AGGIORNAMENTO\PETROSINO di TRAPANI\img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76" y="-8182"/>
            <a:ext cx="4804556" cy="68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81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 classe 5^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131309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0935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11 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  <a:p>
            <a:pPr eaLnBrk="1" hangingPunct="1">
              <a:defRPr/>
            </a:pPr>
            <a:endParaRPr lang="it-IT" altLang="it-IT" sz="3600" b="1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1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Il riferimento consigliato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copertina valuta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894100"/>
            <a:ext cx="4608512" cy="579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307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9487" y="1109627"/>
            <a:ext cx="8358187" cy="4605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C4652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SAPERSI ORIENTARE A LONDRA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“ How do I </a:t>
            </a:r>
            <a:r>
              <a:rPr lang="it-IT" sz="2800" b="1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get</a:t>
            </a:r>
            <a:r>
              <a:rPr lang="it-IT" sz="2800" b="1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to </a:t>
            </a:r>
            <a:r>
              <a:rPr lang="it-IT" sz="2800" b="1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Tower</a:t>
            </a:r>
            <a:r>
              <a:rPr lang="it-IT" sz="2800" b="1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Bridge from </a:t>
            </a:r>
            <a:r>
              <a:rPr lang="it-IT" sz="2800" b="1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Piccadilly</a:t>
            </a:r>
            <a:r>
              <a:rPr lang="it-IT" sz="2800" b="1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Circus ?“</a:t>
            </a:r>
            <a:endParaRPr lang="it-IT" sz="1200" dirty="0">
              <a:solidFill>
                <a:prstClr val="black"/>
              </a:solidFill>
              <a:latin typeface="Calibri"/>
              <a:ea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C4652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FEMMINE                    MASCHI</a:t>
            </a:r>
            <a:endParaRPr lang="it-IT" sz="3200" b="1" dirty="0">
              <a:solidFill>
                <a:srgbClr val="C4652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solidFill>
                <a:prstClr val="black"/>
              </a:solidFill>
              <a:latin typeface="Georgia"/>
              <a:cs typeface="Arial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800" b="1" dirty="0" smtClean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solidFill>
                <a:srgbClr val="C4652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  <a:latin typeface="Georgia"/>
                <a:cs typeface="Arial" charset="0"/>
              </a:rPr>
              <a:t> </a:t>
            </a: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131840" y="407516"/>
            <a:ext cx="5786437" cy="7143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14 - L’architetto risolutore</a:t>
            </a:r>
            <a:endParaRPr lang="it-IT" sz="3600" dirty="0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27584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359487" y="2749570"/>
            <a:ext cx="4389663" cy="396044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Calibri"/>
                <a:ea typeface="Calibri"/>
                <a:cs typeface="Calibri"/>
              </a:rPr>
              <a:t>I'd suggest to take the tube. Take the blue line from Piccadilly to </a:t>
            </a:r>
            <a:r>
              <a:rPr lang="en-US" sz="2200" dirty="0" err="1">
                <a:latin typeface="Calibri"/>
                <a:ea typeface="Calibri"/>
                <a:cs typeface="Calibri"/>
              </a:rPr>
              <a:t>Holborn</a:t>
            </a:r>
            <a:r>
              <a:rPr lang="en-US" sz="2200" dirty="0">
                <a:latin typeface="Calibri"/>
                <a:ea typeface="Calibri"/>
                <a:cs typeface="Calibri"/>
              </a:rPr>
              <a:t>. There you have to change and take the red line Cannon Street direction. After that get off at Cannon Street and go past the street; go straight on as far as Royal </a:t>
            </a:r>
            <a:r>
              <a:rPr lang="en-US" sz="2200" dirty="0" err="1">
                <a:latin typeface="Calibri"/>
                <a:ea typeface="Calibri"/>
                <a:cs typeface="Calibri"/>
              </a:rPr>
              <a:t>Excharge</a:t>
            </a:r>
            <a:r>
              <a:rPr lang="en-US" sz="2200" dirty="0">
                <a:latin typeface="Calibri"/>
                <a:ea typeface="Calibri"/>
                <a:cs typeface="Calibri"/>
              </a:rPr>
              <a:t>. Than take the first turning on the right. Go straight on until you meet Tower Bridge. </a:t>
            </a:r>
            <a:endParaRPr lang="it-IT" sz="2200" dirty="0">
              <a:latin typeface="Calibri"/>
              <a:ea typeface="PMingLiU"/>
              <a:cs typeface="Arial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4679074" y="2852936"/>
            <a:ext cx="4038600" cy="2259696"/>
          </a:xfrm>
        </p:spPr>
        <p:txBody>
          <a:bodyPr/>
          <a:lstStyle/>
          <a:p>
            <a:pPr lvl="0"/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Go up the road to Trafalgar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Square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, and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then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 cross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it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and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walk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along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Fleet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Street. Go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straight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ahead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as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far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as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Cannon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Street.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Tower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Hill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is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right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there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.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It's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Calibri"/>
                <a:ea typeface="Calibri"/>
              </a:rPr>
              <a:t>not</a:t>
            </a:r>
            <a:r>
              <a:rPr lang="it-IT" sz="2200" dirty="0">
                <a:solidFill>
                  <a:prstClr val="black"/>
                </a:solidFill>
                <a:latin typeface="Calibri"/>
                <a:ea typeface="Calibri"/>
              </a:rPr>
              <a:t> far</a:t>
            </a:r>
            <a:endParaRPr lang="it-IT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495510071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 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 classe 2^ (FEMMINE E MASCHI)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39592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0935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12 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  <a:p>
            <a:pPr eaLnBrk="1" hangingPunct="1">
              <a:defRPr/>
            </a:pPr>
            <a:endParaRPr lang="it-IT" altLang="it-IT" sz="3600" b="1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9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0935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79388" y="2204864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METTIAMOCI </a:t>
            </a:r>
            <a:endParaRPr lang="it-IT" altLang="it-IT" sz="36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r>
              <a:rPr lang="it-IT" altLang="it-IT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ALLA </a:t>
            </a:r>
            <a:r>
              <a:rPr lang="it-IT" altLang="it-IT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PROVA</a:t>
            </a: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8194" name="Picture 2" descr="E:\Documenti\Cartella Lavoro\AGGIORNAMENTO\PETROSINO di TRAPANI\LA MAPPA DI 3A 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79" y="252488"/>
            <a:ext cx="5391333" cy="63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9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0935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E:\Documenti\Cartella Lavoro\AGGIORNAMENTO\PETROSINO di TRAPANI\LA MAPPA DI 3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696"/>
            <a:ext cx="500062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79388" y="2204864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METTIAMOCI </a:t>
            </a:r>
            <a:endParaRPr lang="it-IT" altLang="it-IT" sz="36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j-ea"/>
              <a:cs typeface="+mj-cs"/>
            </a:endParaRPr>
          </a:p>
          <a:p>
            <a:r>
              <a:rPr lang="it-IT" altLang="it-IT" sz="3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ALLA </a:t>
            </a:r>
            <a:r>
              <a:rPr lang="it-IT" altLang="it-IT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PROVA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63354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9" y="200935"/>
            <a:ext cx="504180" cy="55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E:\Documenti\Cartella Lavoro\AGGIORNAMENTO\PETROSINO di TRAPANI\TABELLA 3A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42" y="836712"/>
            <a:ext cx="8641083" cy="583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Documenti\Cartella Lavoro\AGGIORNAMENTO\PETROSINO di TRAPANI\TABELLA 3A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215" y="819912"/>
            <a:ext cx="8632409" cy="585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Documenti\Cartella Lavoro\AGGIORNAMENTO\PETROSINO di TRAPANI\TABELLA 3A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325" y="819912"/>
            <a:ext cx="8664300" cy="585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69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valutare l’elaborato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 classe 3^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ricorrendo agli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modo da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</p:txBody>
      </p:sp>
    </p:spTree>
    <p:extLst>
      <p:ext uri="{BB962C8B-B14F-4D97-AF65-F5344CB8AC3E}">
        <p14:creationId xmlns:p14="http://schemas.microsoft.com/office/powerpoint/2010/main" xmlns="" val="14247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</a:t>
            </a:r>
          </a:p>
          <a:p>
            <a:pPr eaLnBrk="1" hangingPunct="1">
              <a:defRPr/>
            </a:pPr>
            <a:r>
              <a:rPr lang="it-IT" altLang="it-IT" sz="3600" b="1" kern="0" dirty="0">
                <a:solidFill>
                  <a:srgbClr val="FFFF00"/>
                </a:solidFill>
              </a:rPr>
              <a:t>SCUOLA MEDIA</a:t>
            </a:r>
          </a:p>
          <a:p>
            <a:pPr eaLnBrk="1" hangingPunct="1">
              <a:defRPr/>
            </a:pPr>
            <a:endParaRPr lang="it-IT" altLang="it-IT" sz="3600" b="1" kern="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0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548680"/>
            <a:ext cx="84296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Uno tuo compagno ha scritto “</a:t>
            </a:r>
            <a:r>
              <a:rPr lang="it-IT" sz="2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 miscugli sono anche chiamati soluzioni</a:t>
            </a:r>
            <a:r>
              <a:rPr lang="it-IT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”. Spiegagli  perché si tratta di una affermazione sbagliata. Attenzione: non devi solo correggere la frase, devi fare in modo che il tuo amico capisca perché ciò che ha scritto non ha senso.</a:t>
            </a:r>
            <a:endParaRPr lang="it-IT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Immagine 3" descr="IMG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928934"/>
            <a:ext cx="8698498" cy="36433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392657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" descr="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8551958" cy="50244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4178569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 txBox="1">
            <a:spLocks noGrp="1"/>
          </p:cNvSpPr>
          <p:nvPr>
            <p:ph idx="1"/>
          </p:nvPr>
        </p:nvSpPr>
        <p:spPr>
          <a:xfrm>
            <a:off x="395536" y="1772816"/>
            <a:ext cx="8496944" cy="31008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None/>
            </a:pPr>
            <a:endParaRPr lang="it-IT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it-IT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 valutazione delle competenze è un processo indiziario. </a:t>
            </a:r>
          </a:p>
          <a:p>
            <a:pPr algn="just">
              <a:buNone/>
            </a:pPr>
            <a:endParaRPr lang="it-IT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Ci arriviamo per estrapolazione da una raccolta di dati relativa a:</a:t>
            </a:r>
          </a:p>
          <a:p>
            <a:endParaRPr lang="it-IT" sz="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		- atteggiamenti e comportamenti nella quotidianità</a:t>
            </a:r>
          </a:p>
          <a:p>
            <a:endParaRPr lang="it-IT" sz="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		- atteggiamenti, comportamenti, reazioni a seguito di stimoli </a:t>
            </a:r>
          </a:p>
          <a:p>
            <a:pPr>
              <a:buNone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		  forniti dai docenti (situazioni sfidanti create ad hoc) </a:t>
            </a:r>
          </a:p>
          <a:p>
            <a:pPr lvl="4"/>
            <a:endParaRPr lang="it-IT" sz="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		- prove di competenza </a:t>
            </a:r>
          </a:p>
          <a:p>
            <a:pPr>
              <a:buNone/>
            </a:pPr>
            <a:endParaRPr lang="it-IT" sz="800" dirty="0"/>
          </a:p>
        </p:txBody>
      </p:sp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250825" y="765175"/>
            <a:ext cx="8429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13340"/>
                </a:solidFill>
                <a:latin typeface="Arial" charset="0"/>
                <a:cs typeface="Arial" charset="0"/>
              </a:rPr>
              <a:t>La valutazione delle competenze</a:t>
            </a:r>
            <a:endParaRPr lang="it-IT" sz="3200" b="1" dirty="0">
              <a:solidFill>
                <a:srgbClr val="31334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48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548680"/>
            <a:ext cx="85011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Uno tuo compagno ha scritto “</a:t>
            </a:r>
            <a:r>
              <a:rPr lang="it-IT" sz="2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una soluzione è un composto</a:t>
            </a:r>
            <a:r>
              <a:rPr lang="it-IT" sz="2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”. Spiegagli  perché si tratta di una affermazione sbagliata. Attenzione: non devi solo correggere la frase, devi fare in modo che il tuo amico capisca perché ciò che ha scritto non ha senso.</a:t>
            </a:r>
            <a:endParaRPr lang="it-IT" sz="2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Immagine 5" descr="IMG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496"/>
            <a:ext cx="8630100" cy="37862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5385352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2" descr="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8695543" cy="36242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6657466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 di 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AUTENTICHE I REALTA’</a:t>
            </a:r>
          </a:p>
        </p:txBody>
      </p:sp>
    </p:spTree>
    <p:extLst>
      <p:ext uri="{BB962C8B-B14F-4D97-AF65-F5344CB8AC3E}">
        <p14:creationId xmlns:p14="http://schemas.microsoft.com/office/powerpoint/2010/main" xmlns="" val="124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asellaDiTesto 1"/>
          <p:cNvSpPr txBox="1">
            <a:spLocks noChangeArrowheads="1"/>
          </p:cNvSpPr>
          <p:nvPr/>
        </p:nvSpPr>
        <p:spPr bwMode="auto">
          <a:xfrm>
            <a:off x="250825" y="765175"/>
            <a:ext cx="8429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 dirty="0">
                <a:solidFill>
                  <a:srgbClr val="313340"/>
                </a:solidFill>
                <a:latin typeface="Arial" charset="0"/>
                <a:cs typeface="Arial" charset="0"/>
              </a:rPr>
              <a:t>Quali sono le caratteristiche di una </a:t>
            </a:r>
          </a:p>
          <a:p>
            <a:pPr algn="ctr"/>
            <a:r>
              <a:rPr lang="it-IT" sz="3200" b="1" dirty="0">
                <a:solidFill>
                  <a:srgbClr val="313340"/>
                </a:solidFill>
                <a:latin typeface="Arial" charset="0"/>
                <a:cs typeface="Arial" charset="0"/>
              </a:rPr>
              <a:t>prova di </a:t>
            </a:r>
            <a:r>
              <a:rPr lang="it-IT" sz="3200" b="1" dirty="0" smtClean="0">
                <a:solidFill>
                  <a:srgbClr val="313340"/>
                </a:solidFill>
                <a:latin typeface="Arial" charset="0"/>
                <a:cs typeface="Arial" charset="0"/>
              </a:rPr>
              <a:t>competenza che faccia sentire gli allievi a casa propria?</a:t>
            </a:r>
            <a:endParaRPr lang="it-IT" sz="3200" b="1" dirty="0">
              <a:solidFill>
                <a:srgbClr val="313340"/>
              </a:solidFill>
              <a:latin typeface="Arial" charset="0"/>
              <a:cs typeface="Arial" charset="0"/>
            </a:endParaRPr>
          </a:p>
        </p:txBody>
      </p:sp>
      <p:sp>
        <p:nvSpPr>
          <p:cNvPr id="77827" name="CasellaDiTesto 2"/>
          <p:cNvSpPr txBox="1">
            <a:spLocks noChangeArrowheads="1"/>
          </p:cNvSpPr>
          <p:nvPr/>
        </p:nvSpPr>
        <p:spPr bwMode="auto">
          <a:xfrm>
            <a:off x="468313" y="2492896"/>
            <a:ext cx="8072437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tabLst>
                <a:tab pos="449263" algn="l"/>
              </a:tabLst>
            </a:pPr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  deve essere sfidante e coinvolgente</a:t>
            </a:r>
          </a:p>
          <a:p>
            <a:pPr>
              <a:tabLst>
                <a:tab pos="449263" algn="l"/>
              </a:tabLst>
            </a:pPr>
            <a:endParaRPr lang="it-IT" sz="2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buFontTx/>
              <a:buBlip>
                <a:blip r:embed="rId2"/>
              </a:buBlip>
              <a:tabLst>
                <a:tab pos="449263" algn="l"/>
              </a:tabLst>
            </a:pPr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  deve “solleticare” il protagonismo dell’alunno</a:t>
            </a:r>
          </a:p>
          <a:p>
            <a:pPr>
              <a:tabLst>
                <a:tab pos="449263" algn="l"/>
              </a:tabLst>
            </a:pPr>
            <a:endParaRPr lang="it-IT" sz="2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buFontTx/>
              <a:buBlip>
                <a:blip r:embed="rId2"/>
              </a:buBlip>
              <a:tabLst>
                <a:tab pos="449263" algn="l"/>
              </a:tabLst>
            </a:pPr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  deve dare la possibilità di fare scelte, di 	assumere posizioni, di argomentare opinioni, 	di proporre strategie, …..</a:t>
            </a:r>
          </a:p>
          <a:p>
            <a:pPr>
              <a:tabLst>
                <a:tab pos="449263" algn="l"/>
              </a:tabLst>
            </a:pPr>
            <a:endParaRPr lang="it-IT" sz="2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buFontTx/>
              <a:buBlip>
                <a:blip r:embed="rId2"/>
              </a:buBlip>
              <a:tabLst>
                <a:tab pos="449263" algn="l"/>
              </a:tabLst>
            </a:pPr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  deve essere “aperta a più soluzioni”</a:t>
            </a:r>
          </a:p>
        </p:txBody>
      </p:sp>
    </p:spTree>
    <p:extLst>
      <p:ext uri="{BB962C8B-B14F-4D97-AF65-F5344CB8AC3E}">
        <p14:creationId xmlns:p14="http://schemas.microsoft.com/office/powerpoint/2010/main" xmlns="" val="41447948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285750" y="500063"/>
            <a:ext cx="8501063" cy="616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>
              <a:tabLst>
                <a:tab pos="623888" algn="l"/>
              </a:tabLst>
            </a:pP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Può essere: </a:t>
            </a:r>
          </a:p>
          <a:p>
            <a:pPr marL="174625">
              <a:tabLst>
                <a:tab pos="623888" algn="l"/>
              </a:tabLst>
            </a:pPr>
            <a:endParaRPr lang="it-IT" sz="4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4625">
              <a:buFontTx/>
              <a:buBlip>
                <a:blip r:embed="rId2"/>
              </a:buBlip>
              <a:tabLst>
                <a:tab pos="623888" algn="l"/>
              </a:tabLst>
            </a:pP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 	</a:t>
            </a:r>
            <a:r>
              <a:rPr lang="it-IT" sz="2600">
                <a:solidFill>
                  <a:prstClr val="black"/>
                </a:solidFill>
                <a:latin typeface="Arial" charset="0"/>
                <a:cs typeface="Arial" charset="0"/>
              </a:rPr>
              <a:t>da tavolino (narrazione, progettazione, dialogo, ...)</a:t>
            </a:r>
          </a:p>
          <a:p>
            <a:pPr marL="174625">
              <a:tabLst>
                <a:tab pos="623888" algn="l"/>
              </a:tabLst>
            </a:pPr>
            <a:endParaRPr lang="it-IT" sz="4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4625">
              <a:buFontTx/>
              <a:buBlip>
                <a:blip r:embed="rId2"/>
              </a:buBlip>
              <a:tabLst>
                <a:tab pos="623888" algn="l"/>
              </a:tabLst>
            </a:pPr>
            <a:r>
              <a:rPr lang="it-IT" sz="2600">
                <a:solidFill>
                  <a:prstClr val="black"/>
                </a:solidFill>
                <a:latin typeface="Arial" charset="0"/>
                <a:cs typeface="Arial" charset="0"/>
              </a:rPr>
              <a:t> 	operativa (elaborazione di una mappa, ricerca di 	informazioni, realizzazione di un’opera 	creativa, ...)</a:t>
            </a:r>
          </a:p>
          <a:p>
            <a:pPr marL="174625">
              <a:tabLst>
                <a:tab pos="623888" algn="l"/>
              </a:tabLst>
            </a:pPr>
            <a:endParaRPr lang="it-IT" sz="4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4625">
              <a:buFontTx/>
              <a:buBlip>
                <a:blip r:embed="rId2"/>
              </a:buBlip>
              <a:tabLst>
                <a:tab pos="623888" algn="l"/>
              </a:tabLst>
            </a:pPr>
            <a:r>
              <a:rPr lang="it-IT" sz="2600">
                <a:solidFill>
                  <a:prstClr val="black"/>
                </a:solidFill>
                <a:latin typeface="Arial" charset="0"/>
                <a:cs typeface="Arial" charset="0"/>
              </a:rPr>
              <a:t> 	laboratoriale (realizzazione delle esperienze 	progettate, risoluzione di un problema 	attraverso 	indagini laboratoriali, ….)</a:t>
            </a:r>
          </a:p>
          <a:p>
            <a:pPr marL="174625">
              <a:tabLst>
                <a:tab pos="623888" algn="l"/>
              </a:tabLst>
            </a:pPr>
            <a:endParaRPr lang="it-IT" sz="4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4625">
              <a:buFontTx/>
              <a:buBlip>
                <a:blip r:embed="rId2"/>
              </a:buBlip>
              <a:tabLst>
                <a:tab pos="623888" algn="l"/>
              </a:tabLst>
            </a:pPr>
            <a:r>
              <a:rPr lang="it-IT" sz="2600">
                <a:solidFill>
                  <a:prstClr val="black"/>
                </a:solidFill>
                <a:latin typeface="Arial" charset="0"/>
                <a:cs typeface="Arial" charset="0"/>
              </a:rPr>
              <a:t> 	ludica (sfide tra gruppi di studenti o tra classi)</a:t>
            </a:r>
          </a:p>
          <a:p>
            <a:pPr marL="174625">
              <a:tabLst>
                <a:tab pos="623888" algn="l"/>
              </a:tabLst>
            </a:pPr>
            <a:endParaRPr lang="it-IT" sz="4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4625">
              <a:buFontTx/>
              <a:buBlip>
                <a:blip r:embed="rId2"/>
              </a:buBlip>
              <a:tabLst>
                <a:tab pos="623888" algn="l"/>
              </a:tabLst>
            </a:pPr>
            <a:r>
              <a:rPr lang="it-IT" sz="2600">
                <a:solidFill>
                  <a:prstClr val="black"/>
                </a:solidFill>
                <a:latin typeface="Arial" charset="0"/>
                <a:cs typeface="Arial" charset="0"/>
              </a:rPr>
              <a:t> 	…………..</a:t>
            </a:r>
          </a:p>
          <a:p>
            <a:pPr marL="174625">
              <a:tabLst>
                <a:tab pos="623888" algn="l"/>
              </a:tabLst>
            </a:pPr>
            <a:endParaRPr lang="it-IT" sz="2800" b="1">
              <a:solidFill>
                <a:srgbClr val="3E3F68"/>
              </a:solidFill>
              <a:latin typeface="Arial" charset="0"/>
              <a:cs typeface="Arial" charset="0"/>
            </a:endParaRPr>
          </a:p>
          <a:p>
            <a:pPr marL="174625">
              <a:tabLst>
                <a:tab pos="623888" algn="l"/>
              </a:tabLst>
            </a:pPr>
            <a:r>
              <a:rPr lang="it-IT" sz="2800" b="1">
                <a:solidFill>
                  <a:srgbClr val="3E3F68"/>
                </a:solidFill>
                <a:latin typeface="Arial" charset="0"/>
                <a:cs typeface="Arial" charset="0"/>
              </a:rPr>
              <a:t>Spesso una prova di competenza è un mix di più tipologie perché in questo modo attiva più risorse e consente la valorizzazione di più capacità.</a:t>
            </a:r>
          </a:p>
        </p:txBody>
      </p:sp>
    </p:spTree>
    <p:extLst>
      <p:ext uri="{BB962C8B-B14F-4D97-AF65-F5344CB8AC3E}">
        <p14:creationId xmlns:p14="http://schemas.microsoft.com/office/powerpoint/2010/main" xmlns="" val="163133769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asellaDiTesto 1"/>
          <p:cNvSpPr txBox="1">
            <a:spLocks noChangeArrowheads="1"/>
          </p:cNvSpPr>
          <p:nvPr/>
        </p:nvSpPr>
        <p:spPr bwMode="auto">
          <a:xfrm>
            <a:off x="500063" y="714375"/>
            <a:ext cx="800100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Può essere:</a:t>
            </a:r>
          </a:p>
          <a:p>
            <a:endParaRPr lang="it-IT" sz="4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 individuale</a:t>
            </a:r>
          </a:p>
          <a:p>
            <a:pPr>
              <a:buFontTx/>
              <a:buBlip>
                <a:blip r:embed="rId2"/>
              </a:buBlip>
            </a:pP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 a coppie</a:t>
            </a:r>
          </a:p>
          <a:p>
            <a:pPr>
              <a:buFontTx/>
              <a:buBlip>
                <a:blip r:embed="rId2"/>
              </a:buBlip>
            </a:pP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 a gruppi</a:t>
            </a: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395288" y="3068638"/>
            <a:ext cx="8424862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Può anche essere inizialmente individuale e poi aprirsi alla classe perché </a:t>
            </a:r>
            <a:r>
              <a:rPr lang="it-IT" sz="2800" b="1">
                <a:solidFill>
                  <a:srgbClr val="3E3F68"/>
                </a:solidFill>
                <a:latin typeface="Arial" charset="0"/>
                <a:cs typeface="Arial" charset="0"/>
              </a:rPr>
              <a:t>la finalità delle prove di competenza non è solo valutare e certificare competenza, ma anche e soprattutto “costruire competenza”. E educare alla collaborazione vuol dire valorizzare ed accrescere le capacità di ciascuno.</a:t>
            </a:r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833899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COME PASSARE ALLE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it-IT" altLang="it-IT" sz="3600" kern="0" dirty="0" smtClean="0">
                <a:solidFill>
                  <a:srgbClr val="FFFFFF"/>
                </a:solidFill>
              </a:rPr>
              <a:t>L’adattamento </a:t>
            </a:r>
          </a:p>
          <a:p>
            <a:pPr eaLnBrk="1" hangingPunct="1">
              <a:defRPr/>
            </a:pPr>
            <a:r>
              <a:rPr lang="it-IT" altLang="it-IT" sz="3600" kern="0" dirty="0" smtClean="0">
                <a:solidFill>
                  <a:srgbClr val="FFFFFF"/>
                </a:solidFill>
              </a:rPr>
              <a:t>di una PROVA</a:t>
            </a:r>
          </a:p>
          <a:p>
            <a:pPr eaLnBrk="1" hangingPunct="1">
              <a:defRPr/>
            </a:pPr>
            <a:r>
              <a:rPr lang="it-IT" altLang="it-IT" sz="3600" kern="0" dirty="0" smtClean="0">
                <a:solidFill>
                  <a:srgbClr val="FFFFFF"/>
                </a:solidFill>
              </a:rPr>
              <a:t>DI APPRENDIMENTO</a:t>
            </a:r>
          </a:p>
        </p:txBody>
      </p:sp>
    </p:spTree>
    <p:extLst>
      <p:ext uri="{BB962C8B-B14F-4D97-AF65-F5344CB8AC3E}">
        <p14:creationId xmlns:p14="http://schemas.microsoft.com/office/powerpoint/2010/main" xmlns="" val="399946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img293 rivi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20713"/>
            <a:ext cx="4406900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egnaposto contenuto 4"/>
          <p:cNvSpPr>
            <a:spLocks/>
          </p:cNvSpPr>
          <p:nvPr/>
        </p:nvSpPr>
        <p:spPr bwMode="auto">
          <a:xfrm>
            <a:off x="4446588" y="1128713"/>
            <a:ext cx="4446587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eaLnBrk="0" hangingPunct="0">
              <a:lnSpc>
                <a:spcPct val="120000"/>
              </a:lnSpc>
              <a:spcBef>
                <a:spcPts val="300"/>
              </a:spcBef>
              <a:buClr>
                <a:srgbClr val="A04DA3"/>
              </a:buClr>
              <a:buFont typeface="Georgia" pitchFamily="18" charset="0"/>
              <a:buNone/>
            </a:pPr>
            <a:r>
              <a:rPr lang="it-IT" sz="2000">
                <a:solidFill>
                  <a:prstClr val="black"/>
                </a:solidFill>
                <a:latin typeface="Arial" charset="0"/>
                <a:cs typeface="Arial" charset="0"/>
              </a:rPr>
              <a:t>Questa è una tipica verifica degli apprendimenti in termini meramente ripetitivi:</a:t>
            </a:r>
          </a:p>
          <a:p>
            <a:pPr marL="363538" eaLnBrk="0" hangingPunct="0">
              <a:lnSpc>
                <a:spcPct val="120000"/>
              </a:lnSpc>
              <a:spcBef>
                <a:spcPts val="300"/>
              </a:spcBef>
              <a:buClr>
                <a:srgbClr val="A04DA3"/>
              </a:buClr>
              <a:buFont typeface="Georgia" pitchFamily="18" charset="0"/>
              <a:buNone/>
            </a:pPr>
            <a:r>
              <a:rPr lang="it-IT" sz="2000">
                <a:solidFill>
                  <a:prstClr val="black"/>
                </a:solidFill>
                <a:latin typeface="Arial" charset="0"/>
                <a:cs typeface="Arial" charset="0"/>
              </a:rPr>
              <a:t>non esiste alcuno sfondo di senso se non quello dell’intervento didattico dell’insegnante a cui si chiede semplicemente di aderire</a:t>
            </a:r>
          </a:p>
          <a:p>
            <a:pPr marL="363538" eaLnBrk="0" hangingPunct="0">
              <a:lnSpc>
                <a:spcPct val="120000"/>
              </a:lnSpc>
              <a:spcBef>
                <a:spcPts val="300"/>
              </a:spcBef>
              <a:buClr>
                <a:srgbClr val="A04DA3"/>
              </a:buClr>
              <a:buFont typeface="Georgia" pitchFamily="18" charset="0"/>
              <a:buNone/>
            </a:pPr>
            <a:endParaRPr lang="it-IT" sz="5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63538" eaLnBrk="0" hangingPunct="0">
              <a:lnSpc>
                <a:spcPct val="120000"/>
              </a:lnSpc>
              <a:spcBef>
                <a:spcPts val="300"/>
              </a:spcBef>
              <a:buClr>
                <a:srgbClr val="A04DA3"/>
              </a:buClr>
              <a:buFont typeface="Georgia" pitchFamily="18" charset="0"/>
              <a:buNone/>
            </a:pPr>
            <a:endParaRPr lang="it-IT" sz="5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363538" eaLnBrk="0" hangingPunct="0">
              <a:lnSpc>
                <a:spcPct val="120000"/>
              </a:lnSpc>
              <a:spcBef>
                <a:spcPts val="300"/>
              </a:spcBef>
              <a:buClr>
                <a:srgbClr val="A04DA3"/>
              </a:buClr>
              <a:buFont typeface="Georgia" pitchFamily="18" charset="0"/>
              <a:buNone/>
            </a:pPr>
            <a:r>
              <a:rPr lang="it-IT" sz="2000">
                <a:solidFill>
                  <a:prstClr val="black"/>
                </a:solidFill>
                <a:latin typeface="Arial" charset="0"/>
                <a:cs typeface="Arial" charset="0"/>
              </a:rPr>
              <a:t>	non è una prova DI REALTA’</a:t>
            </a:r>
          </a:p>
          <a:p>
            <a:pPr marL="363538" eaLnBrk="0" hangingPunct="0">
              <a:lnSpc>
                <a:spcPct val="120000"/>
              </a:lnSpc>
              <a:spcBef>
                <a:spcPts val="300"/>
              </a:spcBef>
              <a:buClr>
                <a:srgbClr val="A04DA3"/>
              </a:buClr>
              <a:buFont typeface="Georgia" pitchFamily="18" charset="0"/>
              <a:buNone/>
            </a:pPr>
            <a:r>
              <a:rPr lang="it-IT" sz="2000">
                <a:solidFill>
                  <a:prstClr val="black"/>
                </a:solidFill>
                <a:latin typeface="Arial" charset="0"/>
                <a:cs typeface="Arial" charset="0"/>
              </a:rPr>
              <a:t>	non è una prova AUTENTICA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50825" y="4941888"/>
            <a:ext cx="8674100" cy="915987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FFFF"/>
                </a:solidFill>
                <a:latin typeface="Arial" charset="0"/>
                <a:cs typeface="Arial" charset="0"/>
              </a:rPr>
              <a:t>Le prove DI REALTA’ propongono sfide e problemi che si richiamano ai compiti da svolgere, alle scelte da compiersi e alle decisioni da assumere nella quotidianità della vita reale. </a:t>
            </a:r>
          </a:p>
        </p:txBody>
      </p:sp>
      <p:sp>
        <p:nvSpPr>
          <p:cNvPr id="2" name="CasellaDiTesto 4"/>
          <p:cNvSpPr txBox="1">
            <a:spLocks noChangeArrowheads="1"/>
          </p:cNvSpPr>
          <p:nvPr/>
        </p:nvSpPr>
        <p:spPr bwMode="auto">
          <a:xfrm>
            <a:off x="265113" y="5949950"/>
            <a:ext cx="8674100" cy="64135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FFFFFF"/>
                </a:solidFill>
                <a:cs typeface="Arial" charset="0"/>
              </a:rPr>
              <a:t>Le prove </a:t>
            </a:r>
            <a:r>
              <a:rPr lang="it-IT" b="1">
                <a:solidFill>
                  <a:srgbClr val="FFFFFF"/>
                </a:solidFill>
                <a:latin typeface="Arial" charset="0"/>
                <a:cs typeface="Arial" charset="0"/>
              </a:rPr>
              <a:t>AUTENTICHE</a:t>
            </a:r>
            <a:r>
              <a:rPr lang="it-IT">
                <a:solidFill>
                  <a:srgbClr val="FFFFFF"/>
                </a:solidFill>
                <a:latin typeface="Arial" charset="0"/>
                <a:cs typeface="Arial" charset="0"/>
              </a:rPr>
              <a:t>" sono prove coerenti con il «mondo» del bambino, mondo in cui egli è effettivamente protagonista consapevole.</a:t>
            </a:r>
            <a:endParaRPr lang="it-IT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5641747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650" y="304800"/>
            <a:ext cx="8208963" cy="1431925"/>
          </a:xfrm>
        </p:spPr>
        <p:txBody>
          <a:bodyPr/>
          <a:lstStyle/>
          <a:p>
            <a:pPr eaLnBrk="1" hangingPunct="1"/>
            <a:r>
              <a:rPr lang="it-IT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 INDICATORI e quali INDICI?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395536" y="1412776"/>
            <a:ext cx="8229600" cy="4324350"/>
          </a:xfrm>
        </p:spPr>
        <p:txBody>
          <a:bodyPr/>
          <a:lstStyle/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Ognuno di voi provi a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MODIFICARE LA PROVA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perché consenta di </a:t>
            </a:r>
            <a:r>
              <a:rPr lang="it-IT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evelare</a:t>
            </a:r>
            <a:endParaRPr lang="it-IT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degli INDICI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utili a costruire il possibile </a:t>
            </a: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PROFILO DI COMPETENZA</a:t>
            </a:r>
          </a:p>
          <a:p>
            <a:pPr marL="0" indent="0" algn="ctr" eaLnBrk="1" hangingPunct="1">
              <a:buFont typeface="Georgia" pitchFamily="18" charset="0"/>
              <a:buNone/>
            </a:pPr>
            <a:endParaRPr lang="it-IT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Georgia" pitchFamily="18" charset="0"/>
              <a:buNone/>
            </a:pP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Quali INDICATORI/INDICI scegliereste?</a:t>
            </a:r>
          </a:p>
        </p:txBody>
      </p:sp>
    </p:spTree>
    <p:extLst>
      <p:ext uri="{BB962C8B-B14F-4D97-AF65-F5344CB8AC3E}">
        <p14:creationId xmlns:p14="http://schemas.microsoft.com/office/powerpoint/2010/main" xmlns="" val="10013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052513"/>
            <a:ext cx="45370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836613"/>
            <a:ext cx="47529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5076825" y="836613"/>
            <a:ext cx="3887788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1" lang="it-IT" altLang="it-IT" sz="2400">
                <a:solidFill>
                  <a:prstClr val="black"/>
                </a:solidFill>
                <a:latin typeface="Arial" charset="0"/>
                <a:cs typeface="Arial" charset="0"/>
              </a:rPr>
              <a:t>Introduci nella cellula muta tutti i dettagli mancanti compresi gli organi che ritieni debbano essere presenti, per poi indicarne sul tuo quaderno il nome e le funzioni. 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95288" y="4365625"/>
            <a:ext cx="8496300" cy="223202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None/>
            </a:pPr>
            <a:r>
              <a:rPr lang="it-IT" alt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Un testo di questo genere </a:t>
            </a:r>
            <a:r>
              <a:rPr lang="it-IT" altLang="it-IT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invita i </a:t>
            </a:r>
            <a:r>
              <a:rPr lang="it-IT" alt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bambini a richiamare apprendimenti e ad assumere scelte: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Char char="n"/>
            </a:pPr>
            <a:endParaRPr lang="it-IT" altLang="it-IT" sz="5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Char char="n"/>
            </a:pPr>
            <a:r>
              <a:rPr lang="it-IT" altLang="it-IT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 quali dettagli aggiungere?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Char char="n"/>
            </a:pPr>
            <a:r>
              <a:rPr lang="it-IT" altLang="it-IT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 qual è la disposizioni degli organi interni?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Char char="n"/>
            </a:pPr>
            <a:r>
              <a:rPr lang="it-IT" altLang="it-IT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 quali sono le loro funzioni? </a:t>
            </a:r>
          </a:p>
        </p:txBody>
      </p:sp>
      <p:sp>
        <p:nvSpPr>
          <p:cNvPr id="9" name="Segnaposto contenuto 3"/>
          <p:cNvSpPr>
            <a:spLocks/>
          </p:cNvSpPr>
          <p:nvPr/>
        </p:nvSpPr>
        <p:spPr bwMode="auto">
          <a:xfrm>
            <a:off x="5148263" y="1125538"/>
            <a:ext cx="37433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None/>
            </a:pPr>
            <a:r>
              <a:rPr lang="it-IT">
                <a:solidFill>
                  <a:prstClr val="black"/>
                </a:solidFill>
                <a:latin typeface="Arial" charset="0"/>
                <a:cs typeface="Arial" charset="0"/>
              </a:rPr>
              <a:t>Il fornire le frecce:</a:t>
            </a:r>
          </a:p>
          <a:p>
            <a: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None/>
            </a:pPr>
            <a:endParaRPr lang="it-IT" sz="10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</a:pPr>
            <a:r>
              <a:rPr lang="it-IT">
                <a:solidFill>
                  <a:prstClr val="black"/>
                </a:solidFill>
                <a:latin typeface="Arial" charset="0"/>
                <a:cs typeface="Arial" charset="0"/>
              </a:rPr>
              <a:t> testimonia di come il docente non si sia de-situato dal contesto degli apprendimenti;</a:t>
            </a:r>
          </a:p>
          <a:p>
            <a: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</a:pPr>
            <a:r>
              <a:rPr lang="it-IT">
                <a:solidFill>
                  <a:prstClr val="black"/>
                </a:solidFill>
                <a:latin typeface="Arial" charset="0"/>
                <a:cs typeface="Arial" charset="0"/>
              </a:rPr>
              <a:t> significa orientare i bambini, privandoli della responsabilità di analisi e scelta.</a:t>
            </a:r>
          </a:p>
        </p:txBody>
      </p:sp>
    </p:spTree>
    <p:extLst>
      <p:ext uri="{BB962C8B-B14F-4D97-AF65-F5344CB8AC3E}">
        <p14:creationId xmlns:p14="http://schemas.microsoft.com/office/powerpoint/2010/main" xmlns="" val="2973442643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1500" y="2286000"/>
            <a:ext cx="3929063" cy="17859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dai contenuti</a:t>
            </a:r>
          </a:p>
        </p:txBody>
      </p:sp>
      <p:sp>
        <p:nvSpPr>
          <p:cNvPr id="3" name="Rettangolo 2"/>
          <p:cNvSpPr/>
          <p:nvPr/>
        </p:nvSpPr>
        <p:spPr>
          <a:xfrm>
            <a:off x="4857750" y="2286000"/>
            <a:ext cx="3929063" cy="17859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 traguardi di competenza?</a:t>
            </a:r>
          </a:p>
        </p:txBody>
      </p:sp>
      <p:sp>
        <p:nvSpPr>
          <p:cNvPr id="5" name="Rettangolo 4"/>
          <p:cNvSpPr/>
          <p:nvPr/>
        </p:nvSpPr>
        <p:spPr>
          <a:xfrm>
            <a:off x="500063" y="4714875"/>
            <a:ext cx="3929062" cy="17859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dai traguardi di competenza</a:t>
            </a:r>
          </a:p>
        </p:txBody>
      </p:sp>
      <p:sp>
        <p:nvSpPr>
          <p:cNvPr id="6" name="Rettangolo 5"/>
          <p:cNvSpPr/>
          <p:nvPr/>
        </p:nvSpPr>
        <p:spPr>
          <a:xfrm>
            <a:off x="4786313" y="4714875"/>
            <a:ext cx="3929062" cy="17859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 contenuti?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3786188" y="407193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srgbClr val="FFFFFF"/>
                </a:solidFill>
                <a:latin typeface="Arial" charset="0"/>
                <a:cs typeface="Arial" charset="0"/>
              </a:rPr>
              <a:t>oppure</a:t>
            </a:r>
          </a:p>
        </p:txBody>
      </p:sp>
      <p:sp>
        <p:nvSpPr>
          <p:cNvPr id="14" name="Freccia a destra 13"/>
          <p:cNvSpPr/>
          <p:nvPr/>
        </p:nvSpPr>
        <p:spPr>
          <a:xfrm flipV="1">
            <a:off x="4143375" y="2857500"/>
            <a:ext cx="1285875" cy="5000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5" name="Freccia a destra 14"/>
          <p:cNvSpPr/>
          <p:nvPr/>
        </p:nvSpPr>
        <p:spPr>
          <a:xfrm flipV="1">
            <a:off x="4000500" y="5357813"/>
            <a:ext cx="1285875" cy="5000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Per 11"/>
          <p:cNvSpPr/>
          <p:nvPr/>
        </p:nvSpPr>
        <p:spPr>
          <a:xfrm>
            <a:off x="4000500" y="2357438"/>
            <a:ext cx="1357313" cy="142875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533152" y="620688"/>
            <a:ext cx="8215312" cy="1077218"/>
          </a:xfrm>
          <a:prstGeom prst="rect">
            <a:avLst/>
          </a:prstGeom>
          <a:solidFill>
            <a:schemeClr val="hlink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Come arrivare alla valutazione delle competenze</a:t>
            </a:r>
            <a:r>
              <a:rPr lang="it-IT" sz="3200" b="1" dirty="0" smtClean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4357688" y="5357813"/>
            <a:ext cx="642937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>
                <a:solidFill>
                  <a:srgbClr val="00B050"/>
                </a:solidFill>
                <a:latin typeface="Arial" charset="0"/>
                <a:cs typeface="Arial" charset="0"/>
              </a:rPr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xmlns="" val="329085012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/>
      <p:bldP spid="14" grpId="0" animBg="1"/>
      <p:bldP spid="15" grpId="0" animBg="1"/>
      <p:bldP spid="16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773238"/>
            <a:ext cx="3744913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9388" y="5589588"/>
            <a:ext cx="8893175" cy="831850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it-IT" altLang="it-IT" sz="24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Il </a:t>
            </a:r>
            <a:r>
              <a:rPr kumimoji="1" lang="it-IT" altLang="it-IT" sz="2400" b="1" u="sng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racconto autobiografico</a:t>
            </a:r>
            <a:r>
              <a:rPr kumimoji="1" lang="it-IT" altLang="it-IT" sz="24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è un altro tipo di decontestualizzazione in grado di portare alla luce traguardi di competenza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9388" y="1196975"/>
            <a:ext cx="4824412" cy="3743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None/>
            </a:pPr>
            <a:r>
              <a:rPr lang="it-IT" altLang="it-IT" sz="2000" i="1">
                <a:solidFill>
                  <a:prstClr val="black"/>
                </a:solidFill>
                <a:latin typeface="Arial" charset="0"/>
                <a:cs typeface="Arial" charset="0"/>
              </a:rPr>
              <a:t>Fai finta di essere una cellula e descrivi come sei fatta ai bambini della classe. Se vuoi, puoi far parlare gli organelli cellulari come se fossero dei personaggi.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None/>
            </a:pPr>
            <a:endParaRPr lang="it-IT" altLang="it-IT" sz="1200" i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None/>
            </a:pPr>
            <a:r>
              <a:rPr lang="it-IT" altLang="it-IT" sz="2000" i="1">
                <a:solidFill>
                  <a:prstClr val="black"/>
                </a:solidFill>
                <a:latin typeface="Arial" charset="0"/>
                <a:cs typeface="Arial" charset="0"/>
              </a:rPr>
              <a:t>Attraverso la tua storia devi far capire che: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800000"/>
              </a:buClr>
              <a:buSzPct val="60000"/>
              <a:buFontTx/>
              <a:buChar char="-"/>
            </a:pPr>
            <a:r>
              <a:rPr lang="it-IT" altLang="it-IT" sz="2000">
                <a:solidFill>
                  <a:prstClr val="black"/>
                </a:solidFill>
                <a:latin typeface="Arial" charset="0"/>
                <a:cs typeface="Arial" charset="0"/>
              </a:rPr>
              <a:t> nella cellula ci sono organi interni che svolgono una certa funzione;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800000"/>
              </a:buClr>
              <a:buSzPct val="60000"/>
              <a:buFontTx/>
              <a:buChar char="-"/>
            </a:pPr>
            <a:r>
              <a:rPr lang="it-IT" altLang="it-IT" sz="2000">
                <a:solidFill>
                  <a:prstClr val="black"/>
                </a:solidFill>
                <a:latin typeface="Arial" charset="0"/>
                <a:cs typeface="Arial" charset="0"/>
              </a:rPr>
              <a:t> la cellula non è solo la somma dei suoi organi interni. 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None/>
            </a:pPr>
            <a:endParaRPr lang="it-IT" altLang="it-IT" sz="10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None/>
            </a:pPr>
            <a:r>
              <a:rPr lang="it-IT" altLang="it-IT" sz="2000">
                <a:solidFill>
                  <a:prstClr val="black"/>
                </a:solidFill>
                <a:latin typeface="Arial" charset="0"/>
                <a:cs typeface="Arial" charset="0"/>
              </a:rPr>
              <a:t>Puoi decidere se ricorrere a disegni o immagini.</a:t>
            </a:r>
          </a:p>
        </p:txBody>
      </p:sp>
    </p:spTree>
    <p:extLst>
      <p:ext uri="{BB962C8B-B14F-4D97-AF65-F5344CB8AC3E}">
        <p14:creationId xmlns:p14="http://schemas.microsoft.com/office/powerpoint/2010/main" xmlns="" val="130298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1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8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1" descr="img3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8664575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CasellaDiTesto 2"/>
          <p:cNvSpPr txBox="1">
            <a:spLocks noChangeArrowheads="1"/>
          </p:cNvSpPr>
          <p:nvPr/>
        </p:nvSpPr>
        <p:spPr bwMode="auto">
          <a:xfrm>
            <a:off x="785786" y="214290"/>
            <a:ext cx="8072437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it-IT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Sono una molecola di acqua e mi </a:t>
            </a:r>
            <a:r>
              <a:rPr lang="it-IT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racconto.</a:t>
            </a:r>
            <a:endParaRPr lang="it-IT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36" name="CasellaDiTesto 3"/>
          <p:cNvSpPr txBox="1">
            <a:spLocks noChangeArrowheads="1"/>
          </p:cNvSpPr>
          <p:nvPr/>
        </p:nvSpPr>
        <p:spPr bwMode="auto">
          <a:xfrm>
            <a:off x="323528" y="6021288"/>
            <a:ext cx="8643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Federico non è caduto nella trappola di confondere i livelli macroscopico e microscopico, come invece hanno fatto alcuni suoi compagni.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3131840" y="764704"/>
            <a:ext cx="5786437" cy="7143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4 -I </a:t>
            </a:r>
            <a:r>
              <a:rPr lang="it-IT" sz="3600" dirty="0">
                <a:solidFill>
                  <a:prstClr val="white"/>
                </a:solidFill>
              </a:rPr>
              <a:t>CONTROFATTUALI</a:t>
            </a:r>
          </a:p>
        </p:txBody>
      </p:sp>
    </p:spTree>
    <p:extLst>
      <p:ext uri="{BB962C8B-B14F-4D97-AF65-F5344CB8AC3E}">
        <p14:creationId xmlns:p14="http://schemas.microsoft.com/office/powerpoint/2010/main" xmlns="" val="508894098"/>
      </p:ext>
    </p:extLst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magine 3" descr="img3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51376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CasellaDiTesto 3"/>
          <p:cNvSpPr txBox="1">
            <a:spLocks noChangeArrowheads="1"/>
          </p:cNvSpPr>
          <p:nvPr/>
        </p:nvSpPr>
        <p:spPr bwMode="auto">
          <a:xfrm>
            <a:off x="323528" y="4077072"/>
            <a:ext cx="84296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Edoardo sa illustrare il modello </a:t>
            </a:r>
            <a:r>
              <a:rPr lang="it-IT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cinetico-particellare</a:t>
            </a:r>
            <a:r>
              <a:rPr lang="it-IT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e, interrogato tradizionalmente, non ha detto le sciocchezze che ha scritto, ma le sue conoscenze, evidentemente, sono fragili, non sono saperi, se gli è bastato cambiare registro linguistico per cadere nella confusione tra  livello microscopico e macroscopico, compiendo gravi errori concettuali.</a:t>
            </a:r>
          </a:p>
        </p:txBody>
      </p:sp>
    </p:spTree>
    <p:extLst>
      <p:ext uri="{BB962C8B-B14F-4D97-AF65-F5344CB8AC3E}">
        <p14:creationId xmlns:p14="http://schemas.microsoft.com/office/powerpoint/2010/main" xmlns="" val="249651557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2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6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3131840" y="764704"/>
            <a:ext cx="5786437" cy="7143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14 - L’architetto risolutore</a:t>
            </a:r>
            <a:endParaRPr lang="it-IT" sz="3600" dirty="0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785786" y="214290"/>
            <a:ext cx="8072437" cy="523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it-IT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Calcolo mnemonico e gioco dell’Oca.</a:t>
            </a:r>
            <a:endParaRPr lang="it-IT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E:\Documenti\Cartella Lavoro\AGGIORNAMENTO\PETROSINO di TRAPANI\img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574" y="1600200"/>
            <a:ext cx="7583025" cy="4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66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ocumenti\Cartella Lavoro\AGGIORNAMENTO\PETROSINO di TRAPANI\img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0"/>
            <a:ext cx="8496944" cy="675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77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3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2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3"/>
            <a:ext cx="5688632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arrotondato 5"/>
          <p:cNvSpPr/>
          <p:nvPr/>
        </p:nvSpPr>
        <p:spPr>
          <a:xfrm>
            <a:off x="6444208" y="160339"/>
            <a:ext cx="2699792" cy="114642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3 - analisi </a:t>
            </a:r>
          </a:p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delle fonti</a:t>
            </a:r>
            <a:endParaRPr lang="it-IT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28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4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81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52" y="2492896"/>
            <a:ext cx="9144000" cy="57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1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di VALUTAZIONE  </a:t>
            </a:r>
          </a:p>
        </p:txBody>
      </p:sp>
    </p:spTree>
    <p:extLst>
      <p:ext uri="{BB962C8B-B14F-4D97-AF65-F5344CB8AC3E}">
        <p14:creationId xmlns:p14="http://schemas.microsoft.com/office/powerpoint/2010/main" xmlns="" val="155445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1"/>
          <p:cNvSpPr txBox="1">
            <a:spLocks noChangeArrowheads="1"/>
          </p:cNvSpPr>
          <p:nvPr/>
        </p:nvSpPr>
        <p:spPr bwMode="auto">
          <a:xfrm>
            <a:off x="642938" y="1428750"/>
            <a:ext cx="7643812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rgbClr val="0070C0"/>
                </a:solidFill>
                <a:latin typeface="Arial" charset="0"/>
                <a:cs typeface="Arial" charset="0"/>
              </a:rPr>
              <a:t>L’ACQUA SI E’ OFFESA</a:t>
            </a:r>
          </a:p>
          <a:p>
            <a:pPr algn="ctr"/>
            <a:endParaRPr lang="it-IT" sz="3200" b="1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Insieme ai tuoi compagni hai raccolto qualche manciata di terra dal giardino della scuola e l’hai usata per sporcare dell’acqua di rubinetto. Ve lo ha chiesto la vostra insegnante perché oggi dovrete sperimentare alcuni metodi di separazione dei miscugli. </a:t>
            </a:r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3131840" y="764704"/>
            <a:ext cx="5786437" cy="7143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4 -I FATTUALI</a:t>
            </a:r>
            <a:endParaRPr lang="it-IT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81445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asellaDiTesto 1"/>
          <p:cNvSpPr txBox="1">
            <a:spLocks noChangeArrowheads="1"/>
          </p:cNvSpPr>
          <p:nvPr/>
        </p:nvSpPr>
        <p:spPr bwMode="auto">
          <a:xfrm>
            <a:off x="357188" y="642938"/>
            <a:ext cx="828675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Stai decidendo come organizzarti quando senti una voce che dice </a:t>
            </a:r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“Ma cosa fai? Sei impazzito? Ma cosa ti viene in mente di buttarmi tutta questa terra addosso? Guarda che cosa hai fatto! Adesso sono tutta sporca!!!”</a:t>
            </a: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Ti guardi intorno stupito, ma i tuoi compagni lavorano tranquillamente. </a:t>
            </a:r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“Hai capito che cosa ho 				detto? E non stare lì 					impalato, fai qualcosa!!!”</a:t>
            </a:r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 				Non c’è dubbio, la voce 				arriva dalla bottiglia e non 				può che essere l’acqua che 				esprime tutta la sua 					indignazione.</a:t>
            </a:r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pic>
        <p:nvPicPr>
          <p:cNvPr id="23554" name="Picture 2" descr="acqua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4000500"/>
            <a:ext cx="2643188" cy="2624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860256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asellaDiTesto 1"/>
          <p:cNvSpPr txBox="1">
            <a:spLocks noChangeArrowheads="1"/>
          </p:cNvSpPr>
          <p:nvPr/>
        </p:nvSpPr>
        <p:spPr bwMode="auto">
          <a:xfrm>
            <a:off x="214313" y="857250"/>
            <a:ext cx="8429625" cy="569436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Entra dunque nella parte, rispondi all’acqua e tranquillizzala sul fatto che cercherai di ripulirla al più presto.</a:t>
            </a:r>
          </a:p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Sul tuo quaderno scrivi il dialogo e, se vuoi, arricchiscilo con disegni e/o fumetti. </a:t>
            </a:r>
          </a:p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Attenzione scusati con l’acqua, ma falle capire che il miscuglio che hai fatto può nuovamente essere separato.  Spiegale come intendi procedere per rimuovere la terra e giustifica via via le operazioni che farai in modo che si tranquillizzi. Dille che continuerai a sperimentare sistemi diversi fino  a che non tornerà di nuovo linda e pulita. </a:t>
            </a:r>
          </a:p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Dovrà solo avere un po’ di pazienza!</a:t>
            </a:r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019082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9487" y="1109627"/>
            <a:ext cx="8358187" cy="5140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C4652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PERCHE’ LE GALLINE NON VOLANO?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solidFill>
                <a:prstClr val="black"/>
              </a:solidFill>
              <a:latin typeface="Georgia"/>
              <a:cs typeface="Arial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 sarà sicuramente capitato di vedere che le galline, pur avendo le ali, non sono granché capaci di volare. Si limitano ad alzarsi di poco da terra e a fare piccoli voli, specie se spaventate.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solidFill>
                <a:srgbClr val="C4652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  <a:latin typeface="Georgia"/>
                <a:cs typeface="Arial" charset="0"/>
              </a:rPr>
              <a:t> </a:t>
            </a: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</p:txBody>
      </p:sp>
      <p:pic>
        <p:nvPicPr>
          <p:cNvPr id="25602" name="Picture 2" descr="gallin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4000500"/>
            <a:ext cx="3571875" cy="245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Rettangolo arrotondato 3"/>
          <p:cNvSpPr/>
          <p:nvPr/>
        </p:nvSpPr>
        <p:spPr>
          <a:xfrm>
            <a:off x="3131840" y="395252"/>
            <a:ext cx="5786437" cy="7143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4 -I FATTUALI</a:t>
            </a:r>
            <a:endParaRPr lang="it-IT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430783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7188" y="928688"/>
            <a:ext cx="8429625" cy="55403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Secondo te, quali sono le caratteristiche della loro struttura che le rendono inabili al volo?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Probabilmente gli antenati delle galline volavano. Quali saranno stati i motivi per cui, con il passare del tempo, le galline hanno perso questa abilità e preferiscono starsene a terra e camminare, e talvolta correre, piuttosto che volare?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Confronta le tue ipotesi con quelle dei tuoi compagni e poi, insieme, fate una ricerca in rete sulla storia evolutiva della gallina.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439123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5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29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9487" y="1109627"/>
            <a:ext cx="8358187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C4652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LE PIENTE DI CHIARA</a:t>
            </a:r>
            <a:endParaRPr lang="it-IT" sz="3200" b="1" dirty="0">
              <a:solidFill>
                <a:srgbClr val="C4652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solidFill>
                <a:prstClr val="black"/>
              </a:solidFill>
              <a:latin typeface="Georgia"/>
              <a:cs typeface="Arial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solidFill>
                <a:srgbClr val="C4652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  <a:latin typeface="Georgia"/>
                <a:cs typeface="Arial" charset="0"/>
              </a:rPr>
              <a:t> </a:t>
            </a: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131840" y="407516"/>
            <a:ext cx="5786437" cy="7143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14 - L’architetto risolutore</a:t>
            </a:r>
            <a:endParaRPr lang="it-IT" sz="3600" dirty="0">
              <a:solidFill>
                <a:prstClr val="white"/>
              </a:solidFill>
            </a:endParaRPr>
          </a:p>
        </p:txBody>
      </p:sp>
      <p:pic>
        <p:nvPicPr>
          <p:cNvPr id="5122" name="Picture 2" descr="E:\Documenti\Cartella Lavoro\AGGIORNAMENTO\PETROSINO di TRAPANI\Test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8039"/>
            <a:ext cx="4065338" cy="486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ocumenti\Cartella Lavoro\AGGIORNAMENTO\PETROSINO di TRAPANI\Testo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019" y="2276872"/>
            <a:ext cx="478107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1349083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9487" y="1109627"/>
            <a:ext cx="8358187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C4652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LE PIENTE DI CHIARA</a:t>
            </a:r>
            <a:endParaRPr lang="it-IT" sz="3200" b="1" dirty="0">
              <a:solidFill>
                <a:srgbClr val="C4652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solidFill>
                <a:prstClr val="black"/>
              </a:solidFill>
              <a:latin typeface="Georgia"/>
              <a:cs typeface="Arial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solidFill>
                <a:srgbClr val="C4652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  <a:latin typeface="Georgia"/>
                <a:cs typeface="Arial" charset="0"/>
              </a:rPr>
              <a:t> </a:t>
            </a: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131840" y="407516"/>
            <a:ext cx="5786437" cy="7143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14 - L’architetto risolutore</a:t>
            </a:r>
            <a:endParaRPr lang="it-IT" sz="3600" dirty="0">
              <a:solidFill>
                <a:prstClr val="white"/>
              </a:solidFill>
            </a:endParaRPr>
          </a:p>
        </p:txBody>
      </p:sp>
      <p:pic>
        <p:nvPicPr>
          <p:cNvPr id="5122" name="Picture 2" descr="E:\Documenti\Cartella Lavoro\AGGIORNAMENTO\PETROSINO di TRAPANI\Test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8039"/>
            <a:ext cx="4065338" cy="486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ocumenti\Cartella Lavoro\AGGIORNAMENTO\PETROSINO di TRAPANI\Testo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019" y="2276872"/>
            <a:ext cx="478107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2667349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6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6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asellaDiTesto 1"/>
          <p:cNvSpPr txBox="1">
            <a:spLocks noChangeArrowheads="1"/>
          </p:cNvSpPr>
          <p:nvPr/>
        </p:nvSpPr>
        <p:spPr bwMode="auto">
          <a:xfrm>
            <a:off x="395536" y="1250437"/>
            <a:ext cx="8286750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 dirty="0">
                <a:solidFill>
                  <a:srgbClr val="7030A0"/>
                </a:solidFill>
                <a:latin typeface="Arial" charset="0"/>
                <a:cs typeface="Arial" charset="0"/>
              </a:rPr>
              <a:t>NEL PAESE DI PAROLANDIA</a:t>
            </a:r>
          </a:p>
          <a:p>
            <a:pPr algn="ctr"/>
            <a:endParaRPr lang="it-IT" sz="3200" b="1" dirty="0">
              <a:solidFill>
                <a:srgbClr val="7030A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Nel paese di PAROLANDIA nei negozi non si vendono oggetti, ma parole. 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 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C’è il </a:t>
            </a:r>
            <a:r>
              <a:rPr lang="it-IT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geografiere</a:t>
            </a:r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 che vende parole di Geografia, lo </a:t>
            </a:r>
            <a:r>
              <a:rPr lang="it-IT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storaio</a:t>
            </a:r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 che vende parole di Storia, l’artiere che vende parole di Arte e così via.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Tu sei uno </a:t>
            </a:r>
            <a:r>
              <a:rPr lang="it-IT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scienziaio</a:t>
            </a:r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 e il tuo lavoro è vendere parole di Scienze.</a:t>
            </a:r>
          </a:p>
          <a:p>
            <a:r>
              <a:rPr lang="it-IT" sz="2800" dirty="0">
                <a:solidFill>
                  <a:prstClr val="black"/>
                </a:solidFill>
                <a:latin typeface="Georgia" pitchFamily="18" charset="0"/>
                <a:cs typeface="Arial" charset="0"/>
              </a:rPr>
              <a:t> 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1979712" y="355791"/>
            <a:ext cx="6928491" cy="7143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13 – DAGLI ERRORI AI SAPERI</a:t>
            </a:r>
            <a:endParaRPr lang="it-IT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57270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3528" y="1412776"/>
            <a:ext cx="8568952" cy="4464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Anche le verifiche per l’accertamento degli apprendimenti possono talvolta fornire indizi di competenza se:</a:t>
            </a:r>
          </a:p>
          <a:p>
            <a:endParaRPr lang="it-IT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it-IT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le domande sono poste in modo da non prevedere </a:t>
            </a:r>
          </a:p>
          <a:p>
            <a:r>
              <a:rPr lang="it-IT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risposte mnemoniche</a:t>
            </a:r>
          </a:p>
          <a:p>
            <a:pPr>
              <a:buFontTx/>
              <a:buChar char="-"/>
            </a:pPr>
            <a:endParaRPr lang="it-IT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it-IT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se il docente che corregge è ben consapevole di   </a:t>
            </a:r>
          </a:p>
          <a:p>
            <a:r>
              <a:rPr lang="it-IT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“aver gettato un’esca” ed è dunque “attento a  </a:t>
            </a:r>
          </a:p>
          <a:p>
            <a:r>
              <a:rPr lang="it-IT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cogliere i risultati della sua pesca”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8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asellaDiTesto 1"/>
          <p:cNvSpPr txBox="1">
            <a:spLocks noChangeArrowheads="1"/>
          </p:cNvSpPr>
          <p:nvPr/>
        </p:nvSpPr>
        <p:spPr bwMode="auto">
          <a:xfrm>
            <a:off x="357188" y="714375"/>
            <a:ext cx="82867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Entra nel tuo negozio un signore che è in cerca di una “bella parola scientifica” da regalare alla sua nipotina per il suo compleanno.</a:t>
            </a:r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28674" name="WordArt 2"/>
          <p:cNvSpPr>
            <a:spLocks noChangeArrowheads="1" noChangeShapeType="1" noTextEdit="1"/>
          </p:cNvSpPr>
          <p:nvPr/>
        </p:nvSpPr>
        <p:spPr bwMode="auto">
          <a:xfrm rot="-1724388">
            <a:off x="881063" y="2416175"/>
            <a:ext cx="923925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 charset="0"/>
              </a:rPr>
              <a:t>FORZA</a:t>
            </a:r>
          </a:p>
        </p:txBody>
      </p:sp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>
            <a:off x="3071813" y="2286000"/>
            <a:ext cx="1476375" cy="682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cs typeface="Arial" charset="0"/>
              </a:rPr>
              <a:t>ENERGIA</a:t>
            </a:r>
          </a:p>
        </p:txBody>
      </p:sp>
      <p:sp>
        <p:nvSpPr>
          <p:cNvPr id="28676" name="WordArt 4"/>
          <p:cNvSpPr>
            <a:spLocks noChangeArrowheads="1" noChangeShapeType="1" noTextEdit="1"/>
          </p:cNvSpPr>
          <p:nvPr/>
        </p:nvSpPr>
        <p:spPr bwMode="auto">
          <a:xfrm rot="1148652">
            <a:off x="5637213" y="2403475"/>
            <a:ext cx="1597025" cy="1460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  <a:cs typeface="Arial" charset="0"/>
              </a:rPr>
              <a:t>CALORE</a:t>
            </a:r>
          </a:p>
        </p:txBody>
      </p:sp>
      <p:sp>
        <p:nvSpPr>
          <p:cNvPr id="28677" name="WordArt 5"/>
          <p:cNvSpPr>
            <a:spLocks noChangeArrowheads="1" noChangeShapeType="1" noTextEdit="1"/>
          </p:cNvSpPr>
          <p:nvPr/>
        </p:nvSpPr>
        <p:spPr bwMode="auto">
          <a:xfrm>
            <a:off x="357188" y="3214688"/>
            <a:ext cx="1455737" cy="352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  <a:cs typeface="Arial" charset="0"/>
              </a:rPr>
              <a:t>LAVORO</a:t>
            </a:r>
          </a:p>
        </p:txBody>
      </p:sp>
      <p:sp>
        <p:nvSpPr>
          <p:cNvPr id="28678" name="WordArt 6"/>
          <p:cNvSpPr>
            <a:spLocks noChangeArrowheads="1" noChangeShapeType="1" noTextEdit="1"/>
          </p:cNvSpPr>
          <p:nvPr/>
        </p:nvSpPr>
        <p:spPr bwMode="auto">
          <a:xfrm>
            <a:off x="2928938" y="2928938"/>
            <a:ext cx="2435225" cy="246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cs typeface="Arial" charset="0"/>
              </a:rPr>
              <a:t>MOVIMENTO</a:t>
            </a:r>
          </a:p>
        </p:txBody>
      </p:sp>
      <p:sp>
        <p:nvSpPr>
          <p:cNvPr id="28679" name="WordArt 7"/>
          <p:cNvSpPr>
            <a:spLocks noChangeArrowheads="1" noChangeShapeType="1" noTextEdit="1"/>
          </p:cNvSpPr>
          <p:nvPr/>
        </p:nvSpPr>
        <p:spPr bwMode="auto">
          <a:xfrm>
            <a:off x="6715125" y="3000375"/>
            <a:ext cx="1304925" cy="3619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MATERIA</a:t>
            </a:r>
          </a:p>
        </p:txBody>
      </p:sp>
      <p:sp>
        <p:nvSpPr>
          <p:cNvPr id="28680" name="CasellaDiTesto 8"/>
          <p:cNvSpPr txBox="1">
            <a:spLocks noChangeArrowheads="1"/>
          </p:cNvSpPr>
          <p:nvPr/>
        </p:nvSpPr>
        <p:spPr bwMode="auto">
          <a:xfrm>
            <a:off x="428625" y="3857625"/>
            <a:ext cx="8215313" cy="26781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Al lavoro: illustra al cliente, con gioia ed entusiasmo, la tua merce e, spiegandogli significati e proprietà delle parole scientifiche “che contano”, guidalo nella scelta.  </a:t>
            </a:r>
          </a:p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Trascrivi sul tuo quaderno il dialogo tra te e il possibile acquirente. </a:t>
            </a:r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092286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7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6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12071" y="1006475"/>
            <a:ext cx="7000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424456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FARE SCIENZE IN CUCINA</a:t>
            </a:r>
            <a:endParaRPr lang="it-IT" sz="32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698" name="CasellaDiTesto 2"/>
          <p:cNvSpPr txBox="1">
            <a:spLocks noChangeArrowheads="1"/>
          </p:cNvSpPr>
          <p:nvPr/>
        </p:nvSpPr>
        <p:spPr bwMode="auto">
          <a:xfrm>
            <a:off x="376238" y="1700808"/>
            <a:ext cx="85010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Lo sai che la cucina di casa tua è un luogo perfetto per fare esperienze di scienze?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Arial" charset="0"/>
                <a:cs typeface="Arial" charset="0"/>
              </a:rPr>
              <a:t>Provvisto di taccuino, vai in esplorazione per osservare in quali materiali sono conservati i vari tipi di alimenti che vengono venduti confezionati.  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3" y="4071938"/>
            <a:ext cx="8286750" cy="267811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 esempio, secondo te, di quale materiale è fatta la lattina che contiene la passata di pomodoro? La puoi trovare solo in lattina o può essere venduta anche in confezioni di altro tipo?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 i legumi? E i sottaceti, il latte, il mascarpone, ecc</a:t>
            </a:r>
            <a:r>
              <a:rPr lang="it-IT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131840" y="292100"/>
            <a:ext cx="5786437" cy="7143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smtClean="0">
                <a:solidFill>
                  <a:prstClr val="white"/>
                </a:solidFill>
              </a:rPr>
              <a:t>PROVE IN… LIBERTA’</a:t>
            </a:r>
            <a:endParaRPr lang="it-IT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671765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asellaDiTesto 1"/>
          <p:cNvSpPr txBox="1">
            <a:spLocks noChangeArrowheads="1"/>
          </p:cNvSpPr>
          <p:nvPr/>
        </p:nvSpPr>
        <p:spPr bwMode="auto">
          <a:xfrm>
            <a:off x="428625" y="928688"/>
            <a:ext cx="828675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Registra le tue osservazioni in una tabella come quella che segue:</a:t>
            </a:r>
          </a:p>
          <a:p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it-IT" sz="280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r>
              <a:rPr lang="it-IT">
                <a:solidFill>
                  <a:prstClr val="black"/>
                </a:solidFill>
                <a:latin typeface="Georgia" pitchFamily="18" charset="0"/>
                <a:cs typeface="Arial" charset="0"/>
              </a:rPr>
              <a:t> </a:t>
            </a:r>
          </a:p>
          <a:p>
            <a:r>
              <a:rPr lang="it-IT">
                <a:solidFill>
                  <a:prstClr val="black"/>
                </a:solidFill>
                <a:latin typeface="Georgia" pitchFamily="18" charset="0"/>
                <a:cs typeface="Arial" charset="0"/>
              </a:rPr>
              <a:t> </a:t>
            </a:r>
          </a:p>
          <a:p>
            <a:r>
              <a:rPr lang="it-IT">
                <a:solidFill>
                  <a:prstClr val="black"/>
                </a:solidFill>
                <a:latin typeface="Georgia" pitchFamily="18" charset="0"/>
                <a:cs typeface="Arial" charset="0"/>
              </a:rPr>
              <a:t> </a:t>
            </a: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500063" y="2214563"/>
          <a:ext cx="7572375" cy="2784159"/>
        </p:xfrm>
        <a:graphic>
          <a:graphicData uri="http://schemas.openxmlformats.org/drawingml/2006/table">
            <a:tbl>
              <a:tblPr/>
              <a:tblGrid>
                <a:gridCol w="3786187"/>
                <a:gridCol w="3786188"/>
              </a:tblGrid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ALIMENTO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CONFEZIONE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piselli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barattolo di vetro, oppure cartoccio di carta spessa con un rivestimento interno, oppure lattina con rivestimento interno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……………..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……………………………………..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……………..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  <a:cs typeface="Arial" charset="0"/>
                        </a:rPr>
                        <a:t>……………………………………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2457982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7188" y="1285875"/>
            <a:ext cx="8215312" cy="424656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scuola condividi le tue osservazioni con i tuoi compagni e insieme concordate un criterio per raccoglierle in uno in uno o più cartelloni.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l’aiuto dell’insegnante fate delle ipotesi per giustificare il fatto che alcuni alimenti   non possono essere conservati in alcuni tipi di materiali e progettate delle esperienze per verificare le vostre ipotesi.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prstClr val="black"/>
              </a:solidFill>
              <a:latin typeface="Georgi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73431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8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6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asellaDiTesto 1"/>
          <p:cNvSpPr txBox="1">
            <a:spLocks noChangeArrowheads="1"/>
          </p:cNvSpPr>
          <p:nvPr/>
        </p:nvSpPr>
        <p:spPr bwMode="auto">
          <a:xfrm>
            <a:off x="500063" y="785813"/>
            <a:ext cx="82867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rgbClr val="009999"/>
                </a:solidFill>
                <a:latin typeface="Arial" charset="0"/>
                <a:cs typeface="Arial" charset="0"/>
              </a:rPr>
              <a:t>ANIMALI DA PROTEGGERE</a:t>
            </a:r>
            <a:endParaRPr lang="it-IT" sz="3200">
              <a:solidFill>
                <a:srgbClr val="009999"/>
              </a:solidFill>
              <a:latin typeface="Arial" charset="0"/>
              <a:cs typeface="Arial" charset="0"/>
            </a:endParaRP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2770" name="CasellaDiTesto 2"/>
          <p:cNvSpPr txBox="1">
            <a:spLocks noChangeArrowheads="1"/>
          </p:cNvSpPr>
          <p:nvPr/>
        </p:nvSpPr>
        <p:spPr bwMode="auto">
          <a:xfrm>
            <a:off x="214313" y="1428750"/>
            <a:ext cx="85725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L’orso bruno è un animale onnivoro: mangia frutti, bacche, tuberi, rettili, grandi e piccoli mammiferi, ecc. E’ un animale di grosse dimensioni che, da adulto, può anche superare i 150 chilogrammi di peso. </a:t>
            </a:r>
          </a:p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Per sopravvivere necessita </a:t>
            </a:r>
          </a:p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di grandi quantità di cibo </a:t>
            </a:r>
          </a:p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che si procura spostandosi</a:t>
            </a:r>
          </a:p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su territori molto vasti.</a:t>
            </a:r>
          </a:p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Gli orsi bruni, un tempo diffusi</a:t>
            </a:r>
          </a:p>
          <a:p>
            <a:pPr algn="just"/>
            <a:r>
              <a:rPr lang="it-IT" sz="2800">
                <a:solidFill>
                  <a:prstClr val="black"/>
                </a:solidFill>
                <a:latin typeface="Arial" charset="0"/>
                <a:cs typeface="Arial" charset="0"/>
              </a:rPr>
              <a:t>in tutta Europa, sono quasi spariti.</a:t>
            </a:r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  <p:pic>
        <p:nvPicPr>
          <p:cNvPr id="32771" name="Picture 2" descr="orso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3286125"/>
            <a:ext cx="2765425" cy="2338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5571978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8625" y="1357313"/>
            <a:ext cx="8143875" cy="440055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Rifletti sulle informazioni che ti sono state date e ricercane altre autonomamente, poi prova a rispondere alle domande che seguono: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1) Quali caratteristiche deve avere, secondo te, un territorio che consenta all’orso bruno di vivere in salute?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2) Quali</a:t>
            </a:r>
            <a:r>
              <a:rPr lang="it-IT" sz="2800" i="1" cap="small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pensi siano le cause della decimazione della specie degli orsi bruni in Europa? </a:t>
            </a:r>
          </a:p>
        </p:txBody>
      </p:sp>
    </p:spTree>
    <p:extLst>
      <p:ext uri="{BB962C8B-B14F-4D97-AF65-F5344CB8AC3E}">
        <p14:creationId xmlns:p14="http://schemas.microsoft.com/office/powerpoint/2010/main" xmlns="" val="1309269322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asellaDiTesto 1"/>
          <p:cNvSpPr txBox="1">
            <a:spLocks noChangeArrowheads="1"/>
          </p:cNvSpPr>
          <p:nvPr/>
        </p:nvSpPr>
        <p:spPr bwMode="auto">
          <a:xfrm>
            <a:off x="428625" y="1214438"/>
            <a:ext cx="8215313" cy="3816350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Confronta e condividi le tue ipotesi con quelle dei tuoi compagni e poi, insieme, provate a pensare a che cosa si potrebbe fare per salvaguardare l’orso bruno dall’estinzione.</a:t>
            </a:r>
          </a:p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 </a:t>
            </a:r>
          </a:p>
          <a:p>
            <a:pPr algn="just"/>
            <a:r>
              <a:rPr lang="it-IT" sz="2800" i="1">
                <a:solidFill>
                  <a:prstClr val="black"/>
                </a:solidFill>
                <a:latin typeface="Arial" charset="0"/>
                <a:cs typeface="Arial" charset="0"/>
              </a:rPr>
              <a:t>Fate una ricerca in rete per verificare se qualcuna delle vostre proposte è già stata realizzata in Italia e, se sì, con quali risultati.</a:t>
            </a:r>
          </a:p>
          <a:p>
            <a:endParaRPr lang="it-IT">
              <a:solidFill>
                <a:prstClr val="black"/>
              </a:solidFill>
              <a:latin typeface="Georg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87687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7" y="246634"/>
            <a:ext cx="9144000" cy="57579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 dirty="0" smtClean="0"/>
              <a:t>METTIAMOCI ALLA PROVA</a:t>
            </a:r>
          </a:p>
        </p:txBody>
      </p:sp>
      <p:pic>
        <p:nvPicPr>
          <p:cNvPr id="4" name="Picture 10" descr="logo baob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9"/>
            <a:ext cx="677349" cy="7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512" y="1700808"/>
            <a:ext cx="9144000" cy="33843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Esempio 9</a:t>
            </a:r>
          </a:p>
          <a:p>
            <a:pPr eaLnBrk="1" hangingPunct="1">
              <a:defRPr/>
            </a:pPr>
            <a:r>
              <a:rPr lang="it-IT" altLang="it-IT" sz="3600" b="1" kern="0" dirty="0" smtClean="0">
                <a:solidFill>
                  <a:srgbClr val="FFFF00"/>
                </a:solidFill>
              </a:rPr>
              <a:t>PROVE DI AUTENTICHE DI REALTA’</a:t>
            </a:r>
          </a:p>
          <a:p>
            <a:pPr eaLnBrk="1" hangingPunct="1">
              <a:defRPr/>
            </a:pPr>
            <a:endParaRPr lang="it-IT" altLang="it-IT" sz="3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5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it-IT" altLang="it-IT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it-IT" altLang="it-IT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iunti_Scuola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Giunti_Scuola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ramonto">
  <a:themeElements>
    <a:clrScheme name="Tramont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ramonto">
  <a:themeElements>
    <a:clrScheme name="Tramont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10889</TotalTime>
  <Words>3894</Words>
  <Application>Microsoft Office PowerPoint</Application>
  <PresentationFormat>Presentazione su schermo (4:3)</PresentationFormat>
  <Paragraphs>609</Paragraphs>
  <Slides>127</Slides>
  <Notes>35</Notes>
  <HiddenSlides>0</HiddenSlides>
  <MMClips>2</MMClips>
  <ScaleCrop>false</ScaleCrop>
  <HeadingPairs>
    <vt:vector size="6" baseType="variant">
      <vt:variant>
        <vt:lpstr>Tema</vt:lpstr>
      </vt:variant>
      <vt:variant>
        <vt:i4>8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127</vt:i4>
      </vt:variant>
    </vt:vector>
  </HeadingPairs>
  <TitlesOfParts>
    <vt:vector size="136" baseType="lpstr">
      <vt:lpstr>Generic</vt:lpstr>
      <vt:lpstr>3_Beam</vt:lpstr>
      <vt:lpstr>10_Riflesso</vt:lpstr>
      <vt:lpstr>Giunti_Scuola_2017</vt:lpstr>
      <vt:lpstr>1_Giunti_Scuola_2017</vt:lpstr>
      <vt:lpstr>1_Tramonto</vt:lpstr>
      <vt:lpstr>Tramonto</vt:lpstr>
      <vt:lpstr>2_Riflesso</vt:lpstr>
      <vt:lpstr>Acrobat Document</vt:lpstr>
      <vt:lpstr>Diapositiva 1</vt:lpstr>
      <vt:lpstr>Diapositiva 2</vt:lpstr>
      <vt:lpstr>Diapositiva 3</vt:lpstr>
      <vt:lpstr>Diapositiva 4</vt:lpstr>
      <vt:lpstr>Il riferimento consigliato</vt:lpstr>
      <vt:lpstr>Diapositiva 6</vt:lpstr>
      <vt:lpstr>Diapositiva 7</vt:lpstr>
      <vt:lpstr>METTIAMOCI ALLA PROVA</vt:lpstr>
      <vt:lpstr>Diapositiva 9</vt:lpstr>
      <vt:lpstr>Diapositiva 10</vt:lpstr>
      <vt:lpstr>Quali INDICATORI e quali INDICI?</vt:lpstr>
      <vt:lpstr>METTIAMOCI ALLA PROVA</vt:lpstr>
      <vt:lpstr>Diapositiva 13</vt:lpstr>
      <vt:lpstr>Quali INDICATORI e quali INDICI?</vt:lpstr>
      <vt:lpstr>METTIAMOCI ALLA PROVA</vt:lpstr>
      <vt:lpstr>Quali INDICATORI e quali INDICI?</vt:lpstr>
      <vt:lpstr>Diapositiva 17</vt:lpstr>
      <vt:lpstr>Quali INDICATORI e quali INDICI?</vt:lpstr>
      <vt:lpstr>METTIAMOCI ALLA PROVA</vt:lpstr>
      <vt:lpstr>La storia al… contrario – CL 1A</vt:lpstr>
      <vt:lpstr>Quali INDICATORI e quali INDICI?</vt:lpstr>
      <vt:lpstr>METTIAMOCI ALLA PROVA</vt:lpstr>
      <vt:lpstr>METTIAMOCI ALLA PROVA</vt:lpstr>
      <vt:lpstr>Quali INDICATORI e quali INDICI?</vt:lpstr>
      <vt:lpstr>METTIAMOCI ALLA PROVA</vt:lpstr>
      <vt:lpstr>METTIAMOCI ALLA PROVA</vt:lpstr>
      <vt:lpstr>METTIAMOCI ALLA PROVA</vt:lpstr>
      <vt:lpstr>METTIAMOCI ALLA PROVA</vt:lpstr>
      <vt:lpstr>Quali INDICATORI e quali INDICI?</vt:lpstr>
      <vt:lpstr>METTIAMOCI ALLA PROVA</vt:lpstr>
      <vt:lpstr>Mettiamoci alla prova</vt:lpstr>
      <vt:lpstr>Diapositiva 32</vt:lpstr>
      <vt:lpstr>Diapositiva 33</vt:lpstr>
      <vt:lpstr>Quali INDICATORI e quali INDICI?</vt:lpstr>
      <vt:lpstr>METTIAMOCI ALLA PROVA</vt:lpstr>
      <vt:lpstr>Diapositiva 36</vt:lpstr>
      <vt:lpstr>Diapositiva 37</vt:lpstr>
      <vt:lpstr>Quali INDICATORI e quali INDICI?</vt:lpstr>
      <vt:lpstr>METTIAMOCI ALLA PROVA</vt:lpstr>
      <vt:lpstr>La struttura narrativa di Cenerentola</vt:lpstr>
      <vt:lpstr>Quali INDICATORI e quali INDICI?</vt:lpstr>
      <vt:lpstr>METTIAMOCI ALLA PROVA</vt:lpstr>
      <vt:lpstr>L’imprenditore-risolutore</vt:lpstr>
      <vt:lpstr>Quali INDICATORI e quali INDICI?</vt:lpstr>
      <vt:lpstr>METTIAMOCI ALLA PROVA</vt:lpstr>
      <vt:lpstr>Il lavoro  in equipe  ma ad ogni problema i ruoli si scambiano</vt:lpstr>
      <vt:lpstr>Il lavoro  in equipe  ma ad ogni problema i ruoli si scambiano</vt:lpstr>
      <vt:lpstr>Quali INDICATORI e quali INDICI?</vt:lpstr>
      <vt:lpstr>METTIAMOCI ALLA PROVA</vt:lpstr>
      <vt:lpstr>Diapositiva 50</vt:lpstr>
      <vt:lpstr>Quali INDICATORI e quali INDICI?</vt:lpstr>
      <vt:lpstr>METTIAMOCI ALLA PROVA</vt:lpstr>
      <vt:lpstr>Diapositiva 53</vt:lpstr>
      <vt:lpstr>Diapositiva 54</vt:lpstr>
      <vt:lpstr>METTIAMOCI ALLA PROVA</vt:lpstr>
      <vt:lpstr>Quali INDICATORI e quali INDICI?</vt:lpstr>
      <vt:lpstr>METTIAMOCI ALLA PROVA</vt:lpstr>
      <vt:lpstr>Diapositiva 58</vt:lpstr>
      <vt:lpstr>Diapositiva 59</vt:lpstr>
      <vt:lpstr>Diapositiva 60</vt:lpstr>
      <vt:lpstr>Diapositiva 61</vt:lpstr>
      <vt:lpstr>METTIAMOCI ALLA PROVA</vt:lpstr>
      <vt:lpstr>Diapositiva 63</vt:lpstr>
      <vt:lpstr>Diapositiva 64</vt:lpstr>
      <vt:lpstr>Diapositiva 65</vt:lpstr>
      <vt:lpstr>METTIAMOCI ALLA PROVA</vt:lpstr>
      <vt:lpstr>Diapositiva 67</vt:lpstr>
      <vt:lpstr>Quali INDICATORI e quali INDICI?</vt:lpstr>
      <vt:lpstr>Diapositiva 69</vt:lpstr>
      <vt:lpstr>Diapositiva 70</vt:lpstr>
      <vt:lpstr>METTIAMOCI ALLA PROVA</vt:lpstr>
      <vt:lpstr>Diapositiva 72</vt:lpstr>
      <vt:lpstr>Diapositiva 73</vt:lpstr>
      <vt:lpstr>METTIAMOCI ALLA PROVA</vt:lpstr>
      <vt:lpstr>Diapositiva 75</vt:lpstr>
      <vt:lpstr>Diapositiva 76</vt:lpstr>
      <vt:lpstr>METTIAMOCI ALLA PROVA</vt:lpstr>
      <vt:lpstr>Diapositiva 78</vt:lpstr>
      <vt:lpstr>METTIAMOCI ALLA PROVA</vt:lpstr>
      <vt:lpstr>Diapositiva 80</vt:lpstr>
      <vt:lpstr>Diapositiva 81</vt:lpstr>
      <vt:lpstr>Diapositiva 82</vt:lpstr>
      <vt:lpstr>Diapositiva 83</vt:lpstr>
      <vt:lpstr>Diapositiva 84</vt:lpstr>
      <vt:lpstr>METTIAMOCI ALLA PROVA</vt:lpstr>
      <vt:lpstr>Diapositiva 86</vt:lpstr>
      <vt:lpstr>Diapositiva 87</vt:lpstr>
      <vt:lpstr>METTIAMOCI ALLA PROVA</vt:lpstr>
      <vt:lpstr>Diapositiva 89</vt:lpstr>
      <vt:lpstr>Diapositiva 90</vt:lpstr>
      <vt:lpstr>METTIAMOCI ALLA PROVA</vt:lpstr>
      <vt:lpstr>Diapositiva 92</vt:lpstr>
      <vt:lpstr>Diapositiva 93</vt:lpstr>
      <vt:lpstr>Diapositiva 94</vt:lpstr>
      <vt:lpstr>METTIAMOCI ALLA PROVA</vt:lpstr>
      <vt:lpstr>Diapositiva 96</vt:lpstr>
      <vt:lpstr>Diapositiva 97</vt:lpstr>
      <vt:lpstr>Diapositiva 98</vt:lpstr>
      <vt:lpstr>METTIAMOCI ALLA PROVA</vt:lpstr>
      <vt:lpstr>Diapositiva 100</vt:lpstr>
      <vt:lpstr>Diapositiva 101</vt:lpstr>
      <vt:lpstr>Diapositiva 102</vt:lpstr>
      <vt:lpstr>METTIAMOCI ALLA PROVA</vt:lpstr>
      <vt:lpstr>Diapositiva 104</vt:lpstr>
      <vt:lpstr>Diapositiva 105</vt:lpstr>
      <vt:lpstr>Diapositiva 106</vt:lpstr>
      <vt:lpstr>METTIAMOCI ALLA PROVA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competenza</dc:title>
  <dc:creator>Daniele</dc:creator>
  <cp:lastModifiedBy>USER</cp:lastModifiedBy>
  <cp:revision>448</cp:revision>
  <dcterms:created xsi:type="dcterms:W3CDTF">2012-10-01T07:14:33Z</dcterms:created>
  <dcterms:modified xsi:type="dcterms:W3CDTF">2017-06-14T10:26:19Z</dcterms:modified>
</cp:coreProperties>
</file>